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60" r:id="rId1"/>
  </p:sldMasterIdLst>
  <p:notesMasterIdLst>
    <p:notesMasterId r:id="rId33"/>
  </p:notesMasterIdLst>
  <p:sldIdLst>
    <p:sldId id="256" r:id="rId2"/>
    <p:sldId id="1788" r:id="rId3"/>
    <p:sldId id="1735" r:id="rId4"/>
    <p:sldId id="1779" r:id="rId5"/>
    <p:sldId id="1781" r:id="rId6"/>
    <p:sldId id="1771" r:id="rId7"/>
    <p:sldId id="1760" r:id="rId8"/>
    <p:sldId id="1786" r:id="rId9"/>
    <p:sldId id="1758" r:id="rId10"/>
    <p:sldId id="1756" r:id="rId11"/>
    <p:sldId id="1757" r:id="rId12"/>
    <p:sldId id="257" r:id="rId13"/>
    <p:sldId id="1765" r:id="rId14"/>
    <p:sldId id="1766" r:id="rId15"/>
    <p:sldId id="1777" r:id="rId16"/>
    <p:sldId id="1773" r:id="rId17"/>
    <p:sldId id="1767" r:id="rId18"/>
    <p:sldId id="1699" r:id="rId19"/>
    <p:sldId id="1701" r:id="rId20"/>
    <p:sldId id="1700" r:id="rId21"/>
    <p:sldId id="1782" r:id="rId22"/>
    <p:sldId id="1789" r:id="rId23"/>
    <p:sldId id="1768" r:id="rId24"/>
    <p:sldId id="1753" r:id="rId25"/>
    <p:sldId id="1743" r:id="rId26"/>
    <p:sldId id="1754" r:id="rId27"/>
    <p:sldId id="1744" r:id="rId28"/>
    <p:sldId id="1733" r:id="rId29"/>
    <p:sldId id="1745" r:id="rId30"/>
    <p:sldId id="1770" r:id="rId31"/>
    <p:sldId id="179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at Demirc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3"/>
    <p:restoredTop sz="86351"/>
  </p:normalViewPr>
  <p:slideViewPr>
    <p:cSldViewPr snapToGrid="0" snapToObjects="1">
      <p:cViewPr varScale="1">
        <p:scale>
          <a:sx n="71" d="100"/>
          <a:sy n="71" d="100"/>
        </p:scale>
        <p:origin x="1973" y="67"/>
      </p:cViewPr>
      <p:guideLst/>
    </p:cSldViewPr>
  </p:slideViewPr>
  <p:outlineViewPr>
    <p:cViewPr>
      <p:scale>
        <a:sx n="33" d="100"/>
        <a:sy n="33" d="100"/>
      </p:scale>
      <p:origin x="0" y="-18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et Uzun | Atak Cerrahi" userId="e0d583f4-d265-4521-9fcc-17d4b14a9326" providerId="ADAL" clId="{C02D5467-D0A2-40B8-94E5-F2651099E0A7}"/>
    <pc:docChg chg="modSld">
      <pc:chgData name="Samet Uzun | Atak Cerrahi" userId="e0d583f4-d265-4521-9fcc-17d4b14a9326" providerId="ADAL" clId="{C02D5467-D0A2-40B8-94E5-F2651099E0A7}" dt="2025-01-16T08:18:26.097" v="0" actId="20577"/>
      <pc:docMkLst>
        <pc:docMk/>
      </pc:docMkLst>
      <pc:sldChg chg="modSp mod">
        <pc:chgData name="Samet Uzun | Atak Cerrahi" userId="e0d583f4-d265-4521-9fcc-17d4b14a9326" providerId="ADAL" clId="{C02D5467-D0A2-40B8-94E5-F2651099E0A7}" dt="2025-01-16T08:18:26.097" v="0" actId="20577"/>
        <pc:sldMkLst>
          <pc:docMk/>
          <pc:sldMk cId="2448406823" sldId="1790"/>
        </pc:sldMkLst>
        <pc:spChg chg="mod">
          <ac:chgData name="Samet Uzun | Atak Cerrahi" userId="e0d583f4-d265-4521-9fcc-17d4b14a9326" providerId="ADAL" clId="{C02D5467-D0A2-40B8-94E5-F2651099E0A7}" dt="2025-01-16T08:18:26.097" v="0" actId="20577"/>
          <ac:spMkLst>
            <pc:docMk/>
            <pc:sldMk cId="2448406823" sldId="1790"/>
            <ac:spMk id="3" creationId="{EF6E4009-93DA-C5BA-EBFF-C9C894E45E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133B6-E99C-F047-99CA-3525CFC6DC9E}" type="datetimeFigureOut">
              <a:rPr lang="en-US" smtClean="0"/>
              <a:t>1/16/2025</a:t>
            </a:fld>
            <a:endParaRPr lang="en-US"/>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1140D-50A1-514F-B330-331C5FC3ADC7}" type="slidenum">
              <a:rPr lang="en-US" smtClean="0"/>
              <a:t>‹#›</a:t>
            </a:fld>
            <a:endParaRPr lang="en-US"/>
          </a:p>
        </p:txBody>
      </p:sp>
    </p:spTree>
    <p:extLst>
      <p:ext uri="{BB962C8B-B14F-4D97-AF65-F5344CB8AC3E}">
        <p14:creationId xmlns:p14="http://schemas.microsoft.com/office/powerpoint/2010/main" val="312679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7AF1140D-50A1-514F-B330-331C5FC3ADC7}" type="slidenum">
              <a:rPr lang="en-US" smtClean="0"/>
              <a:t>3</a:t>
            </a:fld>
            <a:endParaRPr lang="en-US"/>
          </a:p>
        </p:txBody>
      </p:sp>
    </p:spTree>
    <p:extLst>
      <p:ext uri="{BB962C8B-B14F-4D97-AF65-F5344CB8AC3E}">
        <p14:creationId xmlns:p14="http://schemas.microsoft.com/office/powerpoint/2010/main" val="103636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fld id="{ABFA713F-197C-CC4D-A9E5-3EC0DBAF876C}" type="slidenum">
              <a:rPr lang="en-US" smtClean="0"/>
              <a:t>13</a:t>
            </a:fld>
            <a:endParaRPr lang="en-US"/>
          </a:p>
        </p:txBody>
      </p:sp>
    </p:spTree>
    <p:extLst>
      <p:ext uri="{BB962C8B-B14F-4D97-AF65-F5344CB8AC3E}">
        <p14:creationId xmlns:p14="http://schemas.microsoft.com/office/powerpoint/2010/main" val="129315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fld id="{ABFA713F-197C-CC4D-A9E5-3EC0DBAF876C}" type="slidenum">
              <a:rPr lang="en-US" smtClean="0"/>
              <a:t>14</a:t>
            </a:fld>
            <a:endParaRPr lang="en-US"/>
          </a:p>
        </p:txBody>
      </p:sp>
    </p:spTree>
    <p:extLst>
      <p:ext uri="{BB962C8B-B14F-4D97-AF65-F5344CB8AC3E}">
        <p14:creationId xmlns:p14="http://schemas.microsoft.com/office/powerpoint/2010/main" val="8706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7AF1140D-50A1-514F-B330-331C5FC3ADC7}" type="slidenum">
              <a:rPr lang="en-US" smtClean="0"/>
              <a:t>24</a:t>
            </a:fld>
            <a:endParaRPr lang="en-US"/>
          </a:p>
        </p:txBody>
      </p:sp>
    </p:spTree>
    <p:extLst>
      <p:ext uri="{BB962C8B-B14F-4D97-AF65-F5344CB8AC3E}">
        <p14:creationId xmlns:p14="http://schemas.microsoft.com/office/powerpoint/2010/main" val="201227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7AF1140D-50A1-514F-B330-331C5FC3ADC7}" type="slidenum">
              <a:rPr lang="en-US" smtClean="0"/>
              <a:t>27</a:t>
            </a:fld>
            <a:endParaRPr lang="en-US"/>
          </a:p>
        </p:txBody>
      </p:sp>
    </p:spTree>
    <p:extLst>
      <p:ext uri="{BB962C8B-B14F-4D97-AF65-F5344CB8AC3E}">
        <p14:creationId xmlns:p14="http://schemas.microsoft.com/office/powerpoint/2010/main" val="220605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Fuat Demirci</a:t>
            </a:r>
          </a:p>
        </p:txBody>
      </p:sp>
      <p:sp>
        <p:nvSpPr>
          <p:cNvPr id="6" name="Slide Number Placeholder 5"/>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386370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Fuat Demirci</a:t>
            </a:r>
          </a:p>
        </p:txBody>
      </p:sp>
      <p:sp>
        <p:nvSpPr>
          <p:cNvPr id="6" name="Slide Number Placeholder 5"/>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28014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Fuat Demirci</a:t>
            </a:r>
          </a:p>
        </p:txBody>
      </p:sp>
      <p:sp>
        <p:nvSpPr>
          <p:cNvPr id="6" name="Slide Number Placeholder 5"/>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3394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Fuat Demirci</a:t>
            </a:r>
          </a:p>
        </p:txBody>
      </p:sp>
      <p:sp>
        <p:nvSpPr>
          <p:cNvPr id="6" name="Slide Number Placeholder 5"/>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289986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Dr. Fuat Demirci</a:t>
            </a:r>
          </a:p>
        </p:txBody>
      </p:sp>
      <p:sp>
        <p:nvSpPr>
          <p:cNvPr id="6" name="Slide Number Placeholder 5"/>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10211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 Fuat Demirci</a:t>
            </a:r>
          </a:p>
        </p:txBody>
      </p:sp>
      <p:sp>
        <p:nvSpPr>
          <p:cNvPr id="7" name="Slide Number Placeholder 6"/>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61116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Dr. Fuat Demirci</a:t>
            </a:r>
          </a:p>
        </p:txBody>
      </p:sp>
      <p:sp>
        <p:nvSpPr>
          <p:cNvPr id="9" name="Slide Number Placeholder 8"/>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145613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Dr. Fuat Demirci</a:t>
            </a:r>
          </a:p>
        </p:txBody>
      </p:sp>
      <p:sp>
        <p:nvSpPr>
          <p:cNvPr id="5" name="Slide Number Placeholder 4"/>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232998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Dr. Fuat Demirci</a:t>
            </a:r>
          </a:p>
        </p:txBody>
      </p:sp>
      <p:sp>
        <p:nvSpPr>
          <p:cNvPr id="4" name="Slide Number Placeholder 3"/>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224587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 Fuat Demirci</a:t>
            </a:r>
          </a:p>
        </p:txBody>
      </p:sp>
      <p:sp>
        <p:nvSpPr>
          <p:cNvPr id="7" name="Slide Number Placeholder 6"/>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255147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Dr. Fuat Demirci</a:t>
            </a:r>
          </a:p>
        </p:txBody>
      </p:sp>
      <p:sp>
        <p:nvSpPr>
          <p:cNvPr id="7" name="Slide Number Placeholder 6"/>
          <p:cNvSpPr>
            <a:spLocks noGrp="1"/>
          </p:cNvSpPr>
          <p:nvPr>
            <p:ph type="sldNum" sz="quarter" idx="12"/>
          </p:nvPr>
        </p:nvSpPr>
        <p:spPr/>
        <p:txBody>
          <a:bodyPr/>
          <a:lstStyle/>
          <a:p>
            <a:fld id="{C8948523-D1C4-AF46-96CD-67AD31957698}" type="slidenum">
              <a:rPr lang="en-US" smtClean="0"/>
              <a:t>‹#›</a:t>
            </a:fld>
            <a:endParaRPr lang="en-US"/>
          </a:p>
        </p:txBody>
      </p:sp>
    </p:spTree>
    <p:extLst>
      <p:ext uri="{BB962C8B-B14F-4D97-AF65-F5344CB8AC3E}">
        <p14:creationId xmlns:p14="http://schemas.microsoft.com/office/powerpoint/2010/main" val="66854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050" y="365126"/>
            <a:ext cx="8401050" cy="1325563"/>
          </a:xfrm>
          <a:prstGeom prst="rect">
            <a:avLst/>
          </a:prstGeom>
        </p:spPr>
        <p:txBody>
          <a:bodyPr vert="horz" lIns="91440" tIns="45720" rIns="91440" bIns="45720" rtlCol="0" anchor="ctr">
            <a:norm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400050" y="1690689"/>
            <a:ext cx="8401050" cy="4665662"/>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657225" y="64141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912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Fuat Demirci</a:t>
            </a:r>
            <a:endParaRPr lang="en-US" dirty="0"/>
          </a:p>
        </p:txBody>
      </p:sp>
      <p:sp>
        <p:nvSpPr>
          <p:cNvPr id="6" name="Slide Number Placeholder 5"/>
          <p:cNvSpPr>
            <a:spLocks noGrp="1"/>
          </p:cNvSpPr>
          <p:nvPr>
            <p:ph type="sldNum" sz="quarter" idx="4"/>
          </p:nvPr>
        </p:nvSpPr>
        <p:spPr>
          <a:xfrm>
            <a:off x="6743700" y="63912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48523-D1C4-AF46-96CD-67AD31957698}" type="slidenum">
              <a:rPr lang="en-US" smtClean="0"/>
              <a:t>‹#›</a:t>
            </a:fld>
            <a:endParaRPr lang="en-US" dirty="0"/>
          </a:p>
        </p:txBody>
      </p:sp>
    </p:spTree>
    <p:extLst>
      <p:ext uri="{BB962C8B-B14F-4D97-AF65-F5344CB8AC3E}">
        <p14:creationId xmlns:p14="http://schemas.microsoft.com/office/powerpoint/2010/main" val="1412897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b="1" kern="1200">
          <a:solidFill>
            <a:srgbClr val="FF000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B33192-7F98-0945-B746-5FC0686241E4}"/>
              </a:ext>
            </a:extLst>
          </p:cNvPr>
          <p:cNvSpPr>
            <a:spLocks noGrp="1"/>
          </p:cNvSpPr>
          <p:nvPr>
            <p:ph type="ctrTitle"/>
          </p:nvPr>
        </p:nvSpPr>
        <p:spPr>
          <a:xfrm>
            <a:off x="685800" y="481264"/>
            <a:ext cx="7772400" cy="3902620"/>
          </a:xfrm>
        </p:spPr>
        <p:txBody>
          <a:bodyPr>
            <a:normAutofit fontScale="90000"/>
          </a:bodyPr>
          <a:lstStyle/>
          <a:p>
            <a:r>
              <a:rPr lang="en-US" sz="8000" dirty="0" err="1"/>
              <a:t>Apikal</a:t>
            </a:r>
            <a:r>
              <a:rPr lang="en-US" sz="8000" dirty="0"/>
              <a:t> </a:t>
            </a:r>
            <a:r>
              <a:rPr lang="en-US" sz="8000" dirty="0" err="1"/>
              <a:t>ve</a:t>
            </a:r>
            <a:r>
              <a:rPr lang="en-US" sz="8000" dirty="0"/>
              <a:t> </a:t>
            </a:r>
            <a:r>
              <a:rPr lang="en-US" sz="8000" dirty="0" err="1"/>
              <a:t>ön</a:t>
            </a:r>
            <a:r>
              <a:rPr lang="en-US" sz="8000" dirty="0"/>
              <a:t> </a:t>
            </a:r>
            <a:r>
              <a:rPr lang="en-US" sz="8000" dirty="0" err="1"/>
              <a:t>duvar</a:t>
            </a:r>
            <a:r>
              <a:rPr lang="en-US" sz="8000" dirty="0"/>
              <a:t> </a:t>
            </a:r>
            <a:r>
              <a:rPr lang="en-US" sz="8000" dirty="0" err="1"/>
              <a:t>prolapsusunda</a:t>
            </a:r>
            <a:r>
              <a:rPr lang="en-US" sz="8000" dirty="0"/>
              <a:t> </a:t>
            </a:r>
            <a:r>
              <a:rPr lang="en-US" sz="8000" dirty="0" err="1"/>
              <a:t>neden</a:t>
            </a:r>
            <a:r>
              <a:rPr lang="en-US" sz="8000" dirty="0"/>
              <a:t> </a:t>
            </a:r>
            <a:r>
              <a:rPr lang="en-US" sz="8000" dirty="0" err="1"/>
              <a:t>meş</a:t>
            </a:r>
            <a:r>
              <a:rPr lang="en-US" sz="8000" dirty="0"/>
              <a:t> </a:t>
            </a:r>
            <a:br>
              <a:rPr lang="en-US" sz="8000" dirty="0"/>
            </a:br>
            <a:r>
              <a:rPr lang="en-US" sz="8000" dirty="0" err="1"/>
              <a:t>yapalım</a:t>
            </a:r>
            <a:endParaRPr lang="en-US" sz="8000" dirty="0"/>
          </a:p>
        </p:txBody>
      </p:sp>
      <p:sp>
        <p:nvSpPr>
          <p:cNvPr id="3" name="Alt Başlık 2">
            <a:extLst>
              <a:ext uri="{FF2B5EF4-FFF2-40B4-BE49-F238E27FC236}">
                <a16:creationId xmlns:a16="http://schemas.microsoft.com/office/drawing/2014/main" id="{B8DC795C-782F-C647-BA44-CAF3E0E48E29}"/>
              </a:ext>
            </a:extLst>
          </p:cNvPr>
          <p:cNvSpPr>
            <a:spLocks noGrp="1"/>
          </p:cNvSpPr>
          <p:nvPr>
            <p:ph type="subTitle" idx="1"/>
          </p:nvPr>
        </p:nvSpPr>
        <p:spPr>
          <a:xfrm>
            <a:off x="1143000" y="4421188"/>
            <a:ext cx="6858000" cy="1287281"/>
          </a:xfrm>
        </p:spPr>
        <p:txBody>
          <a:bodyPr>
            <a:normAutofit fontScale="92500" lnSpcReduction="20000"/>
          </a:bodyPr>
          <a:lstStyle/>
          <a:p>
            <a:endParaRPr lang="en-US" sz="3200" dirty="0"/>
          </a:p>
          <a:p>
            <a:r>
              <a:rPr lang="en-US" sz="3200" dirty="0"/>
              <a:t>Prof. Dr. </a:t>
            </a:r>
            <a:r>
              <a:rPr lang="en-US" sz="3200" dirty="0" err="1"/>
              <a:t>Fuat</a:t>
            </a:r>
            <a:r>
              <a:rPr lang="en-US" sz="3200" dirty="0"/>
              <a:t> </a:t>
            </a:r>
            <a:r>
              <a:rPr lang="en-US" sz="3200" dirty="0" err="1"/>
              <a:t>Demirci</a:t>
            </a:r>
            <a:endParaRPr lang="en-US" sz="3200" dirty="0"/>
          </a:p>
          <a:p>
            <a:r>
              <a:rPr lang="en-US" dirty="0" err="1"/>
              <a:t>Acıbadem</a:t>
            </a:r>
            <a:r>
              <a:rPr lang="en-US" dirty="0"/>
              <a:t> Ataşehir </a:t>
            </a:r>
            <a:r>
              <a:rPr lang="en-US" dirty="0" err="1"/>
              <a:t>Hastanesi</a:t>
            </a:r>
            <a:endParaRPr lang="en-US" dirty="0"/>
          </a:p>
        </p:txBody>
      </p:sp>
    </p:spTree>
    <p:extLst>
      <p:ext uri="{BB962C8B-B14F-4D97-AF65-F5344CB8AC3E}">
        <p14:creationId xmlns:p14="http://schemas.microsoft.com/office/powerpoint/2010/main" val="17216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EDD491-E500-2F46-8F18-674B030BC223}"/>
              </a:ext>
            </a:extLst>
          </p:cNvPr>
          <p:cNvSpPr>
            <a:spLocks noGrp="1"/>
          </p:cNvSpPr>
          <p:nvPr>
            <p:ph type="title"/>
          </p:nvPr>
        </p:nvSpPr>
        <p:spPr/>
        <p:txBody>
          <a:bodyPr/>
          <a:lstStyle/>
          <a:p>
            <a:r>
              <a:rPr lang="en-US" dirty="0"/>
              <a:t>Self Retaining Support (SRS) implant</a:t>
            </a:r>
          </a:p>
        </p:txBody>
      </p:sp>
      <p:sp>
        <p:nvSpPr>
          <p:cNvPr id="4" name="Veri Yer Tutucusu 3">
            <a:extLst>
              <a:ext uri="{FF2B5EF4-FFF2-40B4-BE49-F238E27FC236}">
                <a16:creationId xmlns:a16="http://schemas.microsoft.com/office/drawing/2014/main" id="{CFE4FBEC-1161-0D45-A861-0EBDCA5F2FD9}"/>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7A0313CE-B46A-B844-82E4-62C3F367343C}"/>
              </a:ext>
            </a:extLst>
          </p:cNvPr>
          <p:cNvSpPr>
            <a:spLocks noGrp="1"/>
          </p:cNvSpPr>
          <p:nvPr>
            <p:ph type="sldNum" sz="quarter" idx="12"/>
          </p:nvPr>
        </p:nvSpPr>
        <p:spPr/>
        <p:txBody>
          <a:bodyPr/>
          <a:lstStyle/>
          <a:p>
            <a:fld id="{C8948523-D1C4-AF46-96CD-67AD31957698}" type="slidenum">
              <a:rPr lang="en-US" smtClean="0"/>
              <a:t>11</a:t>
            </a:fld>
            <a:endParaRPr lang="en-US"/>
          </a:p>
        </p:txBody>
      </p:sp>
      <p:pic>
        <p:nvPicPr>
          <p:cNvPr id="16" name="İçerik Yer Tutucusu 15">
            <a:extLst>
              <a:ext uri="{FF2B5EF4-FFF2-40B4-BE49-F238E27FC236}">
                <a16:creationId xmlns:a16="http://schemas.microsoft.com/office/drawing/2014/main" id="{AF443312-6355-8346-8FE7-726BBF56F57D}"/>
              </a:ext>
            </a:extLst>
          </p:cNvPr>
          <p:cNvPicPr>
            <a:picLocks noGrp="1" noChangeAspect="1"/>
          </p:cNvPicPr>
          <p:nvPr>
            <p:ph idx="1"/>
          </p:nvPr>
        </p:nvPicPr>
        <p:blipFill>
          <a:blip r:embed="rId2"/>
          <a:stretch>
            <a:fillRect/>
          </a:stretch>
        </p:blipFill>
        <p:spPr>
          <a:xfrm>
            <a:off x="633060" y="1690688"/>
            <a:ext cx="7935030" cy="4665662"/>
          </a:xfrm>
        </p:spPr>
      </p:pic>
      <p:sp>
        <p:nvSpPr>
          <p:cNvPr id="3" name="Alt Bilgi Yer Tutucusu 2">
            <a:extLst>
              <a:ext uri="{FF2B5EF4-FFF2-40B4-BE49-F238E27FC236}">
                <a16:creationId xmlns:a16="http://schemas.microsoft.com/office/drawing/2014/main" id="{B12064CE-19B5-A8EE-B27A-167E7B5DFA41}"/>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360326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9CC262-E069-F54D-A19B-D7DC81DA04B2}"/>
              </a:ext>
            </a:extLst>
          </p:cNvPr>
          <p:cNvSpPr>
            <a:spLocks noGrp="1"/>
          </p:cNvSpPr>
          <p:nvPr>
            <p:ph type="title"/>
          </p:nvPr>
        </p:nvSpPr>
        <p:spPr/>
        <p:txBody>
          <a:bodyPr/>
          <a:lstStyle/>
          <a:p>
            <a:r>
              <a:rPr lang="en-US" dirty="0"/>
              <a:t>Self Retaining Support (SRS) implant</a:t>
            </a:r>
          </a:p>
        </p:txBody>
      </p:sp>
      <p:sp>
        <p:nvSpPr>
          <p:cNvPr id="4" name="Veri Yer Tutucusu 3">
            <a:extLst>
              <a:ext uri="{FF2B5EF4-FFF2-40B4-BE49-F238E27FC236}">
                <a16:creationId xmlns:a16="http://schemas.microsoft.com/office/drawing/2014/main" id="{677B894E-EAAC-EE4E-809E-A64B7695697C}"/>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03FF5B04-CA24-BF42-BD10-CB40D23C3368}"/>
              </a:ext>
            </a:extLst>
          </p:cNvPr>
          <p:cNvSpPr>
            <a:spLocks noGrp="1"/>
          </p:cNvSpPr>
          <p:nvPr>
            <p:ph type="sldNum" sz="quarter" idx="12"/>
          </p:nvPr>
        </p:nvSpPr>
        <p:spPr/>
        <p:txBody>
          <a:bodyPr/>
          <a:lstStyle/>
          <a:p>
            <a:fld id="{C8948523-D1C4-AF46-96CD-67AD31957698}" type="slidenum">
              <a:rPr lang="en-US" smtClean="0"/>
              <a:t>12</a:t>
            </a:fld>
            <a:endParaRPr lang="en-US"/>
          </a:p>
        </p:txBody>
      </p:sp>
      <p:pic>
        <p:nvPicPr>
          <p:cNvPr id="7" name="İçerik Yer Tutucusu 6">
            <a:extLst>
              <a:ext uri="{FF2B5EF4-FFF2-40B4-BE49-F238E27FC236}">
                <a16:creationId xmlns:a16="http://schemas.microsoft.com/office/drawing/2014/main" id="{039A14B9-5845-8A42-A514-F123D29E436C}"/>
              </a:ext>
            </a:extLst>
          </p:cNvPr>
          <p:cNvPicPr>
            <a:picLocks noGrp="1" noChangeAspect="1"/>
          </p:cNvPicPr>
          <p:nvPr>
            <p:ph idx="1"/>
          </p:nvPr>
        </p:nvPicPr>
        <p:blipFill>
          <a:blip r:embed="rId2"/>
          <a:stretch>
            <a:fillRect/>
          </a:stretch>
        </p:blipFill>
        <p:spPr>
          <a:xfrm>
            <a:off x="657225" y="1615432"/>
            <a:ext cx="7460979" cy="4775846"/>
          </a:xfrm>
          <a:prstGeom prst="rect">
            <a:avLst/>
          </a:prstGeom>
        </p:spPr>
      </p:pic>
      <p:sp>
        <p:nvSpPr>
          <p:cNvPr id="3" name="Alt Bilgi Yer Tutucusu 2">
            <a:extLst>
              <a:ext uri="{FF2B5EF4-FFF2-40B4-BE49-F238E27FC236}">
                <a16:creationId xmlns:a16="http://schemas.microsoft.com/office/drawing/2014/main" id="{42A99554-E205-A449-8C37-73EE38EFEC20}"/>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73445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E3DDD4-7B35-444E-9530-F266712E18EF}"/>
              </a:ext>
            </a:extLst>
          </p:cNvPr>
          <p:cNvSpPr>
            <a:spLocks noGrp="1"/>
          </p:cNvSpPr>
          <p:nvPr>
            <p:ph idx="1"/>
          </p:nvPr>
        </p:nvSpPr>
        <p:spPr>
          <a:xfrm>
            <a:off x="1104900" y="1386793"/>
            <a:ext cx="7686675" cy="4318682"/>
          </a:xfrm>
        </p:spPr>
        <p:txBody>
          <a:bodyPr>
            <a:normAutofit fontScale="77500" lnSpcReduction="20000"/>
          </a:bodyPr>
          <a:lstStyle/>
          <a:p>
            <a:pPr>
              <a:lnSpc>
                <a:spcPct val="150000"/>
              </a:lnSpc>
            </a:pPr>
            <a:r>
              <a:rPr lang="tr-TR" noProof="1"/>
              <a:t>SRS implant ilk kez kadavra çalışmalarını takiben mucidi Dr. Gil Levy tarafından 2014 de uygulanmıştır.  2018’de 20 olgunun 2 yıllık sonucu yayınlanmıştır. Ocak 2022 de 70 olgunun 3 yıllık sonuçları yayınlanmıştır.</a:t>
            </a:r>
          </a:p>
          <a:p>
            <a:pPr>
              <a:lnSpc>
                <a:spcPct val="150000"/>
              </a:lnSpc>
            </a:pPr>
            <a:r>
              <a:rPr lang="en-US" noProof="1"/>
              <a:t>SRS implant </a:t>
            </a:r>
            <a:r>
              <a:rPr lang="en-US" b="1" u="sng" noProof="1"/>
              <a:t>klasik transvajinal bir meş değildir</a:t>
            </a:r>
            <a:r>
              <a:rPr lang="en-US" noProof="1"/>
              <a:t>. Kolları yoktur.</a:t>
            </a:r>
          </a:p>
          <a:p>
            <a:pPr>
              <a:lnSpc>
                <a:spcPct val="150000"/>
              </a:lnSpc>
            </a:pPr>
            <a:r>
              <a:rPr lang="en-US" noProof="1"/>
              <a:t>Klasik meşlerin hepsinin kolları vardır ve kollar ya dokudan geçirilmektedir ya da dokuya sofistike yöntemlerle fikse edilmektedir.</a:t>
            </a:r>
          </a:p>
        </p:txBody>
      </p:sp>
      <p:sp>
        <p:nvSpPr>
          <p:cNvPr id="5" name="Başlık 1">
            <a:extLst>
              <a:ext uri="{FF2B5EF4-FFF2-40B4-BE49-F238E27FC236}">
                <a16:creationId xmlns:a16="http://schemas.microsoft.com/office/drawing/2014/main" id="{81E1E0BD-C6A3-C04F-B15B-46B06DEBC611}"/>
              </a:ext>
            </a:extLst>
          </p:cNvPr>
          <p:cNvSpPr>
            <a:spLocks noGrp="1"/>
          </p:cNvSpPr>
          <p:nvPr>
            <p:ph type="title"/>
          </p:nvPr>
        </p:nvSpPr>
        <p:spPr>
          <a:xfrm>
            <a:off x="400050" y="365126"/>
            <a:ext cx="8401050" cy="1325563"/>
          </a:xfrm>
        </p:spPr>
        <p:txBody>
          <a:bodyPr/>
          <a:lstStyle/>
          <a:p>
            <a:r>
              <a:rPr lang="en-US" dirty="0"/>
              <a:t>Self Retaining Support (SRS) implant</a:t>
            </a:r>
          </a:p>
        </p:txBody>
      </p:sp>
      <p:sp>
        <p:nvSpPr>
          <p:cNvPr id="2" name="Veri Yer Tutucusu 1">
            <a:extLst>
              <a:ext uri="{FF2B5EF4-FFF2-40B4-BE49-F238E27FC236}">
                <a16:creationId xmlns:a16="http://schemas.microsoft.com/office/drawing/2014/main" id="{AD176976-D8E1-3034-38C7-12D60C83913C}"/>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825F316A-F4B9-A894-D193-BE0EBEEE95EF}"/>
              </a:ext>
            </a:extLst>
          </p:cNvPr>
          <p:cNvSpPr>
            <a:spLocks noGrp="1"/>
          </p:cNvSpPr>
          <p:nvPr>
            <p:ph type="sldNum" sz="quarter" idx="12"/>
          </p:nvPr>
        </p:nvSpPr>
        <p:spPr/>
        <p:txBody>
          <a:bodyPr/>
          <a:lstStyle/>
          <a:p>
            <a:fld id="{C8948523-D1C4-AF46-96CD-67AD31957698}" type="slidenum">
              <a:rPr lang="en-US" smtClean="0"/>
              <a:t>13</a:t>
            </a:fld>
            <a:endParaRPr lang="en-US"/>
          </a:p>
        </p:txBody>
      </p:sp>
      <p:sp>
        <p:nvSpPr>
          <p:cNvPr id="4" name="Alt Bilgi Yer Tutucusu 3">
            <a:extLst>
              <a:ext uri="{FF2B5EF4-FFF2-40B4-BE49-F238E27FC236}">
                <a16:creationId xmlns:a16="http://schemas.microsoft.com/office/drawing/2014/main" id="{B7ED4799-481B-67F0-C36B-0F720FDCFEA9}"/>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191386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E3DDD4-7B35-444E-9530-F266712E18EF}"/>
              </a:ext>
            </a:extLst>
          </p:cNvPr>
          <p:cNvSpPr>
            <a:spLocks noGrp="1"/>
          </p:cNvSpPr>
          <p:nvPr>
            <p:ph idx="1"/>
          </p:nvPr>
        </p:nvSpPr>
        <p:spPr>
          <a:xfrm>
            <a:off x="1104900" y="1812161"/>
            <a:ext cx="7686675" cy="3893313"/>
          </a:xfrm>
        </p:spPr>
        <p:txBody>
          <a:bodyPr>
            <a:normAutofit fontScale="85000" lnSpcReduction="20000"/>
          </a:bodyPr>
          <a:lstStyle/>
          <a:p>
            <a:pPr>
              <a:lnSpc>
                <a:spcPct val="150000"/>
              </a:lnSpc>
            </a:pPr>
            <a:r>
              <a:rPr lang="en-US" noProof="1"/>
              <a:t>Kolların geçirilmesine bağlı kanama, organ yaralanması gibi intraop komplikasyonlar SRS operasyonunda yoktur.</a:t>
            </a:r>
          </a:p>
          <a:p>
            <a:pPr>
              <a:lnSpc>
                <a:spcPct val="150000"/>
              </a:lnSpc>
            </a:pPr>
            <a:r>
              <a:rPr lang="en-US" noProof="1"/>
              <a:t>Meşlerin fırtına koparılan komplikasyonları olan ağrı, disparoni ve erozyon kolların fiksasyonuna, meşin oluşturduğu kitleye ve meşin gerginliğinin </a:t>
            </a:r>
            <a:r>
              <a:rPr lang="en-US" b="1" u="sng" noProof="1"/>
              <a:t>ayarlanamamasına</a:t>
            </a:r>
            <a:r>
              <a:rPr lang="en-US" b="1" noProof="1"/>
              <a:t> </a:t>
            </a:r>
            <a:r>
              <a:rPr lang="en-US" noProof="1"/>
              <a:t>bağlıdır.</a:t>
            </a:r>
          </a:p>
          <a:p>
            <a:pPr>
              <a:lnSpc>
                <a:spcPct val="150000"/>
              </a:lnSpc>
            </a:pPr>
            <a:r>
              <a:rPr lang="en-US" noProof="1"/>
              <a:t>SRS implantta bu dezavantajların hiçbiri yoktur.</a:t>
            </a:r>
          </a:p>
          <a:p>
            <a:pPr marL="0" indent="0">
              <a:lnSpc>
                <a:spcPct val="150000"/>
              </a:lnSpc>
              <a:buNone/>
            </a:pPr>
            <a:endParaRPr lang="en-US" noProof="1"/>
          </a:p>
        </p:txBody>
      </p:sp>
      <p:sp>
        <p:nvSpPr>
          <p:cNvPr id="4" name="Başlık 1">
            <a:extLst>
              <a:ext uri="{FF2B5EF4-FFF2-40B4-BE49-F238E27FC236}">
                <a16:creationId xmlns:a16="http://schemas.microsoft.com/office/drawing/2014/main" id="{F44F970E-8938-3442-B4CF-B6B9BE934185}"/>
              </a:ext>
            </a:extLst>
          </p:cNvPr>
          <p:cNvSpPr>
            <a:spLocks noGrp="1"/>
          </p:cNvSpPr>
          <p:nvPr>
            <p:ph type="title"/>
          </p:nvPr>
        </p:nvSpPr>
        <p:spPr>
          <a:xfrm>
            <a:off x="400050" y="376701"/>
            <a:ext cx="8401050" cy="1325563"/>
          </a:xfrm>
        </p:spPr>
        <p:txBody>
          <a:bodyPr/>
          <a:lstStyle/>
          <a:p>
            <a:r>
              <a:rPr lang="en-US" dirty="0"/>
              <a:t>Self Retaining Support (SRS) implant</a:t>
            </a:r>
          </a:p>
        </p:txBody>
      </p:sp>
      <p:sp>
        <p:nvSpPr>
          <p:cNvPr id="2" name="Veri Yer Tutucusu 1">
            <a:extLst>
              <a:ext uri="{FF2B5EF4-FFF2-40B4-BE49-F238E27FC236}">
                <a16:creationId xmlns:a16="http://schemas.microsoft.com/office/drawing/2014/main" id="{B0F7C205-E703-80A0-E3A5-9DD1B51D6B31}"/>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58ECE154-C789-804A-6ABC-EC2373196359}"/>
              </a:ext>
            </a:extLst>
          </p:cNvPr>
          <p:cNvSpPr>
            <a:spLocks noGrp="1"/>
          </p:cNvSpPr>
          <p:nvPr>
            <p:ph type="sldNum" sz="quarter" idx="12"/>
          </p:nvPr>
        </p:nvSpPr>
        <p:spPr/>
        <p:txBody>
          <a:bodyPr/>
          <a:lstStyle/>
          <a:p>
            <a:fld id="{C8948523-D1C4-AF46-96CD-67AD31957698}" type="slidenum">
              <a:rPr lang="en-US" smtClean="0"/>
              <a:t>14</a:t>
            </a:fld>
            <a:endParaRPr lang="en-US"/>
          </a:p>
        </p:txBody>
      </p:sp>
      <p:sp>
        <p:nvSpPr>
          <p:cNvPr id="5" name="Alt Bilgi Yer Tutucusu 4">
            <a:extLst>
              <a:ext uri="{FF2B5EF4-FFF2-40B4-BE49-F238E27FC236}">
                <a16:creationId xmlns:a16="http://schemas.microsoft.com/office/drawing/2014/main" id="{E0073250-889C-951E-1A4D-087F65725B55}"/>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254114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2A183C-AA03-1740-95DF-2BFE894CFCFE}"/>
              </a:ext>
            </a:extLst>
          </p:cNvPr>
          <p:cNvSpPr>
            <a:spLocks noGrp="1"/>
          </p:cNvSpPr>
          <p:nvPr>
            <p:ph idx="1"/>
          </p:nvPr>
        </p:nvSpPr>
        <p:spPr>
          <a:xfrm>
            <a:off x="1047751" y="1699309"/>
            <a:ext cx="7685349" cy="4106459"/>
          </a:xfrm>
        </p:spPr>
        <p:txBody>
          <a:bodyPr>
            <a:normAutofit fontScale="70000" lnSpcReduction="20000"/>
          </a:bodyPr>
          <a:lstStyle/>
          <a:p>
            <a:pPr>
              <a:lnSpc>
                <a:spcPct val="150000"/>
              </a:lnSpc>
            </a:pPr>
            <a:r>
              <a:rPr lang="en-US" noProof="1"/>
              <a:t>SRS  implantta meş klasik meşlerden ince, (ultralight: 16 g/m2) ipeksi ve titanyumla kaplanmıştır. Şimdiye kadar bu özelliklerde meş kullanılmamıştır. En hafif ve en fazla biyolojik uyumu olan meştir. </a:t>
            </a:r>
          </a:p>
          <a:p>
            <a:pPr>
              <a:lnSpc>
                <a:spcPct val="150000"/>
              </a:lnSpc>
            </a:pPr>
            <a:r>
              <a:rPr lang="en-US" noProof="1"/>
              <a:t>Oysa geçmişte en fazla kullanılan meş olan Prolift’in ağırlığı 42 g/m2 dir.  </a:t>
            </a:r>
          </a:p>
          <a:p>
            <a:pPr>
              <a:lnSpc>
                <a:spcPct val="150000"/>
              </a:lnSpc>
            </a:pPr>
            <a:r>
              <a:rPr lang="en-US" noProof="1"/>
              <a:t>Gerginliği çerçeve tarafından ayarlanmaktadır ve standarttır. Bu nedenle literatürde </a:t>
            </a:r>
            <a:r>
              <a:rPr lang="en-US" b="1" u="sng" noProof="1"/>
              <a:t>disparoni ve meşe bağlı ero</a:t>
            </a:r>
            <a:r>
              <a:rPr lang="en-US" b="1" noProof="1"/>
              <a:t>zyon</a:t>
            </a:r>
            <a:r>
              <a:rPr lang="en-US" noProof="1"/>
              <a:t> rapor edilmemiştir</a:t>
            </a:r>
          </a:p>
          <a:p>
            <a:pPr marL="0" indent="0">
              <a:lnSpc>
                <a:spcPct val="150000"/>
              </a:lnSpc>
              <a:buNone/>
            </a:pPr>
            <a:endParaRPr lang="tr-TR" noProof="1"/>
          </a:p>
          <a:p>
            <a:pPr marL="0" indent="0">
              <a:buNone/>
            </a:pPr>
            <a:endParaRPr lang="en-US" noProof="1"/>
          </a:p>
        </p:txBody>
      </p:sp>
      <p:sp>
        <p:nvSpPr>
          <p:cNvPr id="4" name="Başlık 1">
            <a:extLst>
              <a:ext uri="{FF2B5EF4-FFF2-40B4-BE49-F238E27FC236}">
                <a16:creationId xmlns:a16="http://schemas.microsoft.com/office/drawing/2014/main" id="{17B106B6-EC3E-C341-80A2-5E5DDDBCA113}"/>
              </a:ext>
            </a:extLst>
          </p:cNvPr>
          <p:cNvSpPr>
            <a:spLocks noGrp="1"/>
          </p:cNvSpPr>
          <p:nvPr>
            <p:ph type="title"/>
          </p:nvPr>
        </p:nvSpPr>
        <p:spPr>
          <a:xfrm>
            <a:off x="400050" y="365126"/>
            <a:ext cx="8401050" cy="1325563"/>
          </a:xfrm>
        </p:spPr>
        <p:txBody>
          <a:bodyPr/>
          <a:lstStyle/>
          <a:p>
            <a:r>
              <a:rPr lang="en-US" dirty="0"/>
              <a:t>Self Retaining Support (SRS) implant</a:t>
            </a:r>
          </a:p>
        </p:txBody>
      </p:sp>
      <p:sp>
        <p:nvSpPr>
          <p:cNvPr id="2" name="Veri Yer Tutucusu 1">
            <a:extLst>
              <a:ext uri="{FF2B5EF4-FFF2-40B4-BE49-F238E27FC236}">
                <a16:creationId xmlns:a16="http://schemas.microsoft.com/office/drawing/2014/main" id="{7ED608BC-B0E3-4648-B4CD-66CE3F301A83}"/>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8063B2B6-CAB5-7386-0F1D-D0D224F1E4A5}"/>
              </a:ext>
            </a:extLst>
          </p:cNvPr>
          <p:cNvSpPr>
            <a:spLocks noGrp="1"/>
          </p:cNvSpPr>
          <p:nvPr>
            <p:ph type="sldNum" sz="quarter" idx="12"/>
          </p:nvPr>
        </p:nvSpPr>
        <p:spPr/>
        <p:txBody>
          <a:bodyPr/>
          <a:lstStyle/>
          <a:p>
            <a:fld id="{C8948523-D1C4-AF46-96CD-67AD31957698}" type="slidenum">
              <a:rPr lang="en-US" smtClean="0"/>
              <a:t>15</a:t>
            </a:fld>
            <a:endParaRPr lang="en-US"/>
          </a:p>
        </p:txBody>
      </p:sp>
      <p:sp>
        <p:nvSpPr>
          <p:cNvPr id="5" name="Alt Bilgi Yer Tutucusu 4">
            <a:extLst>
              <a:ext uri="{FF2B5EF4-FFF2-40B4-BE49-F238E27FC236}">
                <a16:creationId xmlns:a16="http://schemas.microsoft.com/office/drawing/2014/main" id="{C1B69612-A070-CC0C-210A-0C141DE707EB}"/>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46332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156E09-BF94-28B7-8542-791998B5329E}"/>
              </a:ext>
            </a:extLst>
          </p:cNvPr>
          <p:cNvSpPr>
            <a:spLocks noGrp="1"/>
          </p:cNvSpPr>
          <p:nvPr>
            <p:ph type="title"/>
          </p:nvPr>
        </p:nvSpPr>
        <p:spPr/>
        <p:txBody>
          <a:bodyPr/>
          <a:lstStyle/>
          <a:p>
            <a:r>
              <a:rPr lang="en-US" dirty="0"/>
              <a:t>SRS </a:t>
            </a:r>
            <a:r>
              <a:rPr lang="en-US" dirty="0" err="1"/>
              <a:t>ultrasonda</a:t>
            </a:r>
            <a:r>
              <a:rPr lang="en-US" dirty="0"/>
              <a:t> </a:t>
            </a:r>
            <a:r>
              <a:rPr lang="en-US" dirty="0" err="1"/>
              <a:t>görünüm</a:t>
            </a:r>
            <a:endParaRPr lang="en-US" dirty="0"/>
          </a:p>
        </p:txBody>
      </p:sp>
      <p:pic>
        <p:nvPicPr>
          <p:cNvPr id="8" name="İçerik Yer Tutucusu 7">
            <a:extLst>
              <a:ext uri="{FF2B5EF4-FFF2-40B4-BE49-F238E27FC236}">
                <a16:creationId xmlns:a16="http://schemas.microsoft.com/office/drawing/2014/main" id="{AD18DCAF-3CFF-EA17-ACF8-822E7FD8ADEF}"/>
              </a:ext>
            </a:extLst>
          </p:cNvPr>
          <p:cNvPicPr>
            <a:picLocks noGrp="1" noChangeAspect="1"/>
          </p:cNvPicPr>
          <p:nvPr>
            <p:ph idx="1"/>
          </p:nvPr>
        </p:nvPicPr>
        <p:blipFill>
          <a:blip r:embed="rId2"/>
          <a:stretch>
            <a:fillRect/>
          </a:stretch>
        </p:blipFill>
        <p:spPr>
          <a:xfrm>
            <a:off x="4572000" y="1558492"/>
            <a:ext cx="4480361" cy="4277655"/>
          </a:xfrm>
        </p:spPr>
      </p:pic>
      <p:sp>
        <p:nvSpPr>
          <p:cNvPr id="4" name="Veri Yer Tutucusu 3">
            <a:extLst>
              <a:ext uri="{FF2B5EF4-FFF2-40B4-BE49-F238E27FC236}">
                <a16:creationId xmlns:a16="http://schemas.microsoft.com/office/drawing/2014/main" id="{AFC5B2CC-4999-9C01-F247-E3199F92BF05}"/>
              </a:ext>
            </a:extLst>
          </p:cNvPr>
          <p:cNvSpPr>
            <a:spLocks noGrp="1"/>
          </p:cNvSpPr>
          <p:nvPr>
            <p:ph type="dt" sz="half" idx="10"/>
          </p:nvPr>
        </p:nvSpPr>
        <p:spPr/>
        <p:txBody>
          <a:bodyPr/>
          <a:lstStyle/>
          <a:p>
            <a:endParaRPr lang="en-US"/>
          </a:p>
        </p:txBody>
      </p:sp>
      <p:sp>
        <p:nvSpPr>
          <p:cNvPr id="5" name="Alt Bilgi Yer Tutucusu 4">
            <a:extLst>
              <a:ext uri="{FF2B5EF4-FFF2-40B4-BE49-F238E27FC236}">
                <a16:creationId xmlns:a16="http://schemas.microsoft.com/office/drawing/2014/main" id="{D4F6F71F-5816-B425-5E1C-DF4A8B3E246F}"/>
              </a:ext>
            </a:extLst>
          </p:cNvPr>
          <p:cNvSpPr>
            <a:spLocks noGrp="1"/>
          </p:cNvSpPr>
          <p:nvPr>
            <p:ph type="ftr" sz="quarter" idx="11"/>
          </p:nvPr>
        </p:nvSpPr>
        <p:spPr/>
        <p:txBody>
          <a:bodyPr/>
          <a:lstStyle/>
          <a:p>
            <a:r>
              <a:rPr lang="en-US"/>
              <a:t>Dr. Fuat Demirci</a:t>
            </a:r>
          </a:p>
        </p:txBody>
      </p:sp>
      <p:sp>
        <p:nvSpPr>
          <p:cNvPr id="6" name="Slayt Numarası Yer Tutucusu 5">
            <a:extLst>
              <a:ext uri="{FF2B5EF4-FFF2-40B4-BE49-F238E27FC236}">
                <a16:creationId xmlns:a16="http://schemas.microsoft.com/office/drawing/2014/main" id="{2D4E99AE-13A3-E8BC-4F27-F748257714E9}"/>
              </a:ext>
            </a:extLst>
          </p:cNvPr>
          <p:cNvSpPr>
            <a:spLocks noGrp="1"/>
          </p:cNvSpPr>
          <p:nvPr>
            <p:ph type="sldNum" sz="quarter" idx="12"/>
          </p:nvPr>
        </p:nvSpPr>
        <p:spPr/>
        <p:txBody>
          <a:bodyPr/>
          <a:lstStyle/>
          <a:p>
            <a:fld id="{C8948523-D1C4-AF46-96CD-67AD31957698}" type="slidenum">
              <a:rPr lang="en-US" smtClean="0"/>
              <a:t>16</a:t>
            </a:fld>
            <a:endParaRPr lang="en-US"/>
          </a:p>
        </p:txBody>
      </p:sp>
      <p:pic>
        <p:nvPicPr>
          <p:cNvPr id="10" name="Resim 9">
            <a:extLst>
              <a:ext uri="{FF2B5EF4-FFF2-40B4-BE49-F238E27FC236}">
                <a16:creationId xmlns:a16="http://schemas.microsoft.com/office/drawing/2014/main" id="{F251870B-FDC4-1173-52F0-620E7E0D9456}"/>
              </a:ext>
            </a:extLst>
          </p:cNvPr>
          <p:cNvPicPr>
            <a:picLocks noChangeAspect="1"/>
          </p:cNvPicPr>
          <p:nvPr/>
        </p:nvPicPr>
        <p:blipFill>
          <a:blip r:embed="rId3"/>
          <a:stretch>
            <a:fillRect/>
          </a:stretch>
        </p:blipFill>
        <p:spPr>
          <a:xfrm>
            <a:off x="91639" y="1558493"/>
            <a:ext cx="4575397" cy="4277654"/>
          </a:xfrm>
          <a:prstGeom prst="rect">
            <a:avLst/>
          </a:prstGeom>
        </p:spPr>
      </p:pic>
    </p:spTree>
    <p:extLst>
      <p:ext uri="{BB962C8B-B14F-4D97-AF65-F5344CB8AC3E}">
        <p14:creationId xmlns:p14="http://schemas.microsoft.com/office/powerpoint/2010/main" val="405361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04F46A-D087-964A-9BF6-34039CED88EA}"/>
              </a:ext>
            </a:extLst>
          </p:cNvPr>
          <p:cNvSpPr>
            <a:spLocks noGrp="1"/>
          </p:cNvSpPr>
          <p:nvPr>
            <p:ph type="title"/>
          </p:nvPr>
        </p:nvSpPr>
        <p:spPr/>
        <p:txBody>
          <a:bodyPr/>
          <a:lstStyle/>
          <a:p>
            <a:r>
              <a:rPr lang="en-US" dirty="0"/>
              <a:t>SRS implant vs. </a:t>
            </a:r>
            <a:r>
              <a:rPr lang="en-US" dirty="0" err="1"/>
              <a:t>Klasik</a:t>
            </a:r>
            <a:r>
              <a:rPr lang="en-US" dirty="0"/>
              <a:t> TVM</a:t>
            </a:r>
          </a:p>
        </p:txBody>
      </p:sp>
      <p:pic>
        <p:nvPicPr>
          <p:cNvPr id="8" name="İçerik Yer Tutucusu 7">
            <a:extLst>
              <a:ext uri="{FF2B5EF4-FFF2-40B4-BE49-F238E27FC236}">
                <a16:creationId xmlns:a16="http://schemas.microsoft.com/office/drawing/2014/main" id="{0BBA30F6-9A94-AC4D-9373-19CA7523055E}"/>
              </a:ext>
            </a:extLst>
          </p:cNvPr>
          <p:cNvPicPr>
            <a:picLocks noGrp="1" noChangeAspect="1"/>
          </p:cNvPicPr>
          <p:nvPr>
            <p:ph idx="1"/>
          </p:nvPr>
        </p:nvPicPr>
        <p:blipFill>
          <a:blip r:embed="rId2"/>
          <a:stretch>
            <a:fillRect/>
          </a:stretch>
        </p:blipFill>
        <p:spPr>
          <a:xfrm rot="5400000">
            <a:off x="4850640" y="2510632"/>
            <a:ext cx="3950460" cy="3620003"/>
          </a:xfrm>
        </p:spPr>
      </p:pic>
      <p:sp>
        <p:nvSpPr>
          <p:cNvPr id="4" name="Veri Yer Tutucusu 3">
            <a:extLst>
              <a:ext uri="{FF2B5EF4-FFF2-40B4-BE49-F238E27FC236}">
                <a16:creationId xmlns:a16="http://schemas.microsoft.com/office/drawing/2014/main" id="{5676103B-B926-454E-BA53-2F9FE40656F9}"/>
              </a:ext>
            </a:extLst>
          </p:cNvPr>
          <p:cNvSpPr>
            <a:spLocks noGrp="1"/>
          </p:cNvSpPr>
          <p:nvPr>
            <p:ph type="dt" sz="half" idx="10"/>
          </p:nvPr>
        </p:nvSpPr>
        <p:spPr/>
        <p:txBody>
          <a:bodyPr/>
          <a:lstStyle/>
          <a:p>
            <a:endParaRPr lang="en-US"/>
          </a:p>
        </p:txBody>
      </p:sp>
      <p:sp>
        <p:nvSpPr>
          <p:cNvPr id="5" name="Alt Bilgi Yer Tutucusu 4">
            <a:extLst>
              <a:ext uri="{FF2B5EF4-FFF2-40B4-BE49-F238E27FC236}">
                <a16:creationId xmlns:a16="http://schemas.microsoft.com/office/drawing/2014/main" id="{BA00C642-7541-CE44-835F-D9CEF8437EA7}"/>
              </a:ext>
            </a:extLst>
          </p:cNvPr>
          <p:cNvSpPr>
            <a:spLocks noGrp="1"/>
          </p:cNvSpPr>
          <p:nvPr>
            <p:ph type="ftr" sz="quarter" idx="11"/>
          </p:nvPr>
        </p:nvSpPr>
        <p:spPr/>
        <p:txBody>
          <a:bodyPr/>
          <a:lstStyle/>
          <a:p>
            <a:r>
              <a:rPr lang="en-US"/>
              <a:t>Dr. Fuat Demirci</a:t>
            </a:r>
          </a:p>
        </p:txBody>
      </p:sp>
      <p:sp>
        <p:nvSpPr>
          <p:cNvPr id="6" name="Slayt Numarası Yer Tutucusu 5">
            <a:extLst>
              <a:ext uri="{FF2B5EF4-FFF2-40B4-BE49-F238E27FC236}">
                <a16:creationId xmlns:a16="http://schemas.microsoft.com/office/drawing/2014/main" id="{B13E3550-31AC-CC40-B3CF-69F0B872F231}"/>
              </a:ext>
            </a:extLst>
          </p:cNvPr>
          <p:cNvSpPr>
            <a:spLocks noGrp="1"/>
          </p:cNvSpPr>
          <p:nvPr>
            <p:ph type="sldNum" sz="quarter" idx="12"/>
          </p:nvPr>
        </p:nvSpPr>
        <p:spPr/>
        <p:txBody>
          <a:bodyPr/>
          <a:lstStyle/>
          <a:p>
            <a:fld id="{C8948523-D1C4-AF46-96CD-67AD31957698}" type="slidenum">
              <a:rPr lang="en-US" smtClean="0"/>
              <a:t>17</a:t>
            </a:fld>
            <a:endParaRPr lang="en-US"/>
          </a:p>
        </p:txBody>
      </p:sp>
      <p:pic>
        <p:nvPicPr>
          <p:cNvPr id="10" name="Resim 9">
            <a:extLst>
              <a:ext uri="{FF2B5EF4-FFF2-40B4-BE49-F238E27FC236}">
                <a16:creationId xmlns:a16="http://schemas.microsoft.com/office/drawing/2014/main" id="{7AA9C35A-C3E0-584C-A84B-ED3B2BBD0E93}"/>
              </a:ext>
            </a:extLst>
          </p:cNvPr>
          <p:cNvPicPr>
            <a:picLocks noChangeAspect="1"/>
          </p:cNvPicPr>
          <p:nvPr/>
        </p:nvPicPr>
        <p:blipFill>
          <a:blip r:embed="rId3"/>
          <a:stretch>
            <a:fillRect/>
          </a:stretch>
        </p:blipFill>
        <p:spPr>
          <a:xfrm>
            <a:off x="206313" y="2510633"/>
            <a:ext cx="4608866" cy="3620003"/>
          </a:xfrm>
          <a:prstGeom prst="rect">
            <a:avLst/>
          </a:prstGeom>
        </p:spPr>
      </p:pic>
    </p:spTree>
    <p:extLst>
      <p:ext uri="{BB962C8B-B14F-4D97-AF65-F5344CB8AC3E}">
        <p14:creationId xmlns:p14="http://schemas.microsoft.com/office/powerpoint/2010/main" val="394373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D48374-13E9-4F44-8FA9-5C7908CD22B1}"/>
              </a:ext>
            </a:extLst>
          </p:cNvPr>
          <p:cNvSpPr>
            <a:spLocks noGrp="1"/>
          </p:cNvSpPr>
          <p:nvPr>
            <p:ph idx="1"/>
          </p:nvPr>
        </p:nvSpPr>
        <p:spPr>
          <a:xfrm>
            <a:off x="1093808" y="1612498"/>
            <a:ext cx="7700058" cy="4116859"/>
          </a:xfrm>
        </p:spPr>
        <p:txBody>
          <a:bodyPr>
            <a:normAutofit fontScale="85000" lnSpcReduction="20000"/>
          </a:bodyPr>
          <a:lstStyle/>
          <a:p>
            <a:pPr>
              <a:lnSpc>
                <a:spcPct val="150000"/>
              </a:lnSpc>
            </a:pPr>
            <a:r>
              <a:rPr lang="en-US" sz="2400" dirty="0" err="1"/>
              <a:t>Ürüne</a:t>
            </a:r>
            <a:r>
              <a:rPr lang="en-US" sz="2400" dirty="0"/>
              <a:t> </a:t>
            </a:r>
            <a:r>
              <a:rPr lang="en-US" sz="2400" dirty="0" err="1"/>
              <a:t>meş</a:t>
            </a:r>
            <a:r>
              <a:rPr lang="en-US" sz="2400" dirty="0"/>
              <a:t> </a:t>
            </a:r>
            <a:r>
              <a:rPr lang="en-US" sz="2400" dirty="0" err="1"/>
              <a:t>kollu</a:t>
            </a:r>
            <a:r>
              <a:rPr lang="en-US" sz="2400" dirty="0"/>
              <a:t> </a:t>
            </a:r>
            <a:r>
              <a:rPr lang="en-US" sz="2400" dirty="0" err="1"/>
              <a:t>meşleri</a:t>
            </a:r>
            <a:r>
              <a:rPr lang="en-US" sz="2400" dirty="0"/>
              <a:t> </a:t>
            </a:r>
            <a:r>
              <a:rPr lang="en-US" sz="2400" dirty="0" err="1"/>
              <a:t>çağrıştırdığı</a:t>
            </a:r>
            <a:r>
              <a:rPr lang="en-US" sz="2400" dirty="0"/>
              <a:t> </a:t>
            </a:r>
            <a:r>
              <a:rPr lang="en-US" sz="2400" dirty="0" err="1"/>
              <a:t>için</a:t>
            </a:r>
            <a:r>
              <a:rPr lang="en-US" sz="2400" dirty="0"/>
              <a:t> SRS implant </a:t>
            </a:r>
            <a:r>
              <a:rPr lang="en-US" sz="2400" dirty="0" err="1"/>
              <a:t>adı</a:t>
            </a:r>
            <a:r>
              <a:rPr lang="en-US" sz="2400" dirty="0"/>
              <a:t> </a:t>
            </a:r>
            <a:r>
              <a:rPr lang="en-US" sz="2400" dirty="0" err="1"/>
              <a:t>verilmiştir</a:t>
            </a:r>
            <a:r>
              <a:rPr lang="en-US" sz="2400" dirty="0"/>
              <a:t>.</a:t>
            </a:r>
          </a:p>
          <a:p>
            <a:pPr>
              <a:lnSpc>
                <a:spcPct val="150000"/>
              </a:lnSpc>
            </a:pPr>
            <a:r>
              <a:rPr lang="tr-TR" sz="2400" dirty="0" err="1"/>
              <a:t>inkontinansta</a:t>
            </a:r>
            <a:r>
              <a:rPr lang="tr-TR" sz="2400" dirty="0"/>
              <a:t> kullanılan </a:t>
            </a:r>
            <a:r>
              <a:rPr lang="tr-TR" sz="2400" dirty="0" err="1"/>
              <a:t>midüretral</a:t>
            </a:r>
            <a:r>
              <a:rPr lang="tr-TR" sz="2400" dirty="0"/>
              <a:t> </a:t>
            </a:r>
            <a:r>
              <a:rPr lang="tr-TR" sz="2400" dirty="0" err="1"/>
              <a:t>sling</a:t>
            </a:r>
            <a:r>
              <a:rPr lang="tr-TR" sz="2400" dirty="0"/>
              <a:t> ve </a:t>
            </a:r>
            <a:r>
              <a:rPr lang="tr-TR" sz="2400" dirty="0" err="1"/>
              <a:t>hernide</a:t>
            </a:r>
            <a:r>
              <a:rPr lang="tr-TR" sz="2400" dirty="0"/>
              <a:t> kullanılan </a:t>
            </a:r>
            <a:r>
              <a:rPr lang="tr-TR" sz="2400" dirty="0" err="1"/>
              <a:t>meşlerin</a:t>
            </a:r>
            <a:r>
              <a:rPr lang="tr-TR" sz="2400" dirty="0"/>
              <a:t> hala </a:t>
            </a:r>
            <a:r>
              <a:rPr lang="tr-TR" sz="2400" noProof="1"/>
              <a:t>güvenle</a:t>
            </a:r>
            <a:r>
              <a:rPr lang="tr-TR" sz="2400" dirty="0"/>
              <a:t> kullanılan </a:t>
            </a:r>
            <a:r>
              <a:rPr lang="tr-TR" sz="2400" b="1" i="1" dirty="0"/>
              <a:t>GOLD STANDART </a:t>
            </a:r>
            <a:r>
              <a:rPr lang="tr-TR" sz="2400" dirty="0"/>
              <a:t>yöntemler olduğu unutulmamalıdır. Sorun </a:t>
            </a:r>
            <a:r>
              <a:rPr lang="tr-TR" sz="2400" dirty="0" err="1"/>
              <a:t>meş</a:t>
            </a:r>
            <a:r>
              <a:rPr lang="tr-TR" sz="2400" dirty="0"/>
              <a:t> değildir. </a:t>
            </a:r>
          </a:p>
          <a:p>
            <a:pPr>
              <a:lnSpc>
                <a:spcPct val="150000"/>
              </a:lnSpc>
            </a:pPr>
            <a:r>
              <a:rPr lang="tr-TR" sz="2400" dirty="0"/>
              <a:t> SRS operasyonu kısa ameliyat süresine sahiptir. Konvansiyonel yöntem olan </a:t>
            </a:r>
            <a:r>
              <a:rPr lang="tr-TR" sz="2400" dirty="0" err="1"/>
              <a:t>Kolporafi</a:t>
            </a:r>
            <a:r>
              <a:rPr lang="tr-TR" sz="2400" dirty="0"/>
              <a:t> </a:t>
            </a:r>
            <a:r>
              <a:rPr lang="tr-TR" sz="2400" dirty="0" err="1"/>
              <a:t>anterior</a:t>
            </a:r>
            <a:r>
              <a:rPr lang="tr-TR" sz="2400" dirty="0"/>
              <a:t> süresinden daha kısa sürede ön duvar ve </a:t>
            </a:r>
            <a:r>
              <a:rPr lang="tr-TR" sz="2400" dirty="0" err="1"/>
              <a:t>apikal</a:t>
            </a:r>
            <a:r>
              <a:rPr lang="tr-TR" sz="2400" dirty="0"/>
              <a:t> </a:t>
            </a:r>
            <a:r>
              <a:rPr lang="tr-TR" sz="2400" dirty="0" err="1"/>
              <a:t>defekt</a:t>
            </a:r>
            <a:r>
              <a:rPr lang="tr-TR" sz="2400" dirty="0"/>
              <a:t> düzeltilir.</a:t>
            </a:r>
          </a:p>
          <a:p>
            <a:pPr lvl="0">
              <a:lnSpc>
                <a:spcPct val="160000"/>
              </a:lnSpc>
            </a:pPr>
            <a:r>
              <a:rPr lang="tr-TR" sz="2400" dirty="0"/>
              <a:t>Kısa öğrenme </a:t>
            </a:r>
            <a:r>
              <a:rPr lang="tr-TR" sz="2400" dirty="0" err="1"/>
              <a:t>körvü</a:t>
            </a:r>
            <a:r>
              <a:rPr lang="tr-TR" sz="2400" dirty="0"/>
              <a:t> vardır. Refakatle yapılan 4 operasyon sonrası her jinekolog bu yöntemi uygulayabilir.</a:t>
            </a:r>
          </a:p>
          <a:p>
            <a:pPr marL="0" indent="0">
              <a:buNone/>
            </a:pPr>
            <a:endParaRPr lang="en-US" dirty="0"/>
          </a:p>
        </p:txBody>
      </p:sp>
      <p:sp>
        <p:nvSpPr>
          <p:cNvPr id="4" name="Başlık 1">
            <a:extLst>
              <a:ext uri="{FF2B5EF4-FFF2-40B4-BE49-F238E27FC236}">
                <a16:creationId xmlns:a16="http://schemas.microsoft.com/office/drawing/2014/main" id="{6829377A-B33E-F44E-8EC3-64AD793C89C0}"/>
              </a:ext>
            </a:extLst>
          </p:cNvPr>
          <p:cNvSpPr>
            <a:spLocks noGrp="1"/>
          </p:cNvSpPr>
          <p:nvPr>
            <p:ph type="title"/>
          </p:nvPr>
        </p:nvSpPr>
        <p:spPr>
          <a:xfrm>
            <a:off x="400050" y="365126"/>
            <a:ext cx="8401050" cy="1325563"/>
          </a:xfrm>
        </p:spPr>
        <p:txBody>
          <a:bodyPr/>
          <a:lstStyle/>
          <a:p>
            <a:r>
              <a:rPr lang="en-US" dirty="0"/>
              <a:t>Self Retaining Support (SRS) implant</a:t>
            </a:r>
          </a:p>
        </p:txBody>
      </p:sp>
      <p:sp>
        <p:nvSpPr>
          <p:cNvPr id="2" name="Veri Yer Tutucusu 1">
            <a:extLst>
              <a:ext uri="{FF2B5EF4-FFF2-40B4-BE49-F238E27FC236}">
                <a16:creationId xmlns:a16="http://schemas.microsoft.com/office/drawing/2014/main" id="{E4BD203B-CBA4-9917-EB64-C664B51E3D93}"/>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C5389027-A59E-0C8F-EB7A-133C1E685620}"/>
              </a:ext>
            </a:extLst>
          </p:cNvPr>
          <p:cNvSpPr>
            <a:spLocks noGrp="1"/>
          </p:cNvSpPr>
          <p:nvPr>
            <p:ph type="sldNum" sz="quarter" idx="12"/>
          </p:nvPr>
        </p:nvSpPr>
        <p:spPr/>
        <p:txBody>
          <a:bodyPr/>
          <a:lstStyle/>
          <a:p>
            <a:fld id="{C8948523-D1C4-AF46-96CD-67AD31957698}" type="slidenum">
              <a:rPr lang="en-US" smtClean="0"/>
              <a:t>18</a:t>
            </a:fld>
            <a:endParaRPr lang="en-US" dirty="0"/>
          </a:p>
        </p:txBody>
      </p:sp>
      <p:sp>
        <p:nvSpPr>
          <p:cNvPr id="5" name="Alt Bilgi Yer Tutucusu 4">
            <a:extLst>
              <a:ext uri="{FF2B5EF4-FFF2-40B4-BE49-F238E27FC236}">
                <a16:creationId xmlns:a16="http://schemas.microsoft.com/office/drawing/2014/main" id="{3F6D5354-0FD6-80BC-C6C8-5AEE4B0A0D7A}"/>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385801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noChangeAspect="1"/>
          </p:cNvGraphicFramePr>
          <p:nvPr>
            <p:ph idx="1"/>
            <p:extLst>
              <p:ext uri="{D42A27DB-BD31-4B8C-83A1-F6EECF244321}">
                <p14:modId xmlns:p14="http://schemas.microsoft.com/office/powerpoint/2010/main" val="969489508"/>
              </p:ext>
            </p:extLst>
          </p:nvPr>
        </p:nvGraphicFramePr>
        <p:xfrm>
          <a:off x="459940" y="365125"/>
          <a:ext cx="8015100" cy="6414137"/>
        </p:xfrm>
        <a:graphic>
          <a:graphicData uri="http://schemas.openxmlformats.org/presentationml/2006/ole">
            <mc:AlternateContent xmlns:mc="http://schemas.openxmlformats.org/markup-compatibility/2006">
              <mc:Choice xmlns:v="urn:schemas-microsoft-com:vml" Requires="v">
                <p:oleObj name="Bitmap Image" r:id="rId2" imgW="7640116" imgH="6314286" progId="Paint.Picture">
                  <p:embed/>
                </p:oleObj>
              </mc:Choice>
              <mc:Fallback>
                <p:oleObj name="Bitmap Image" r:id="rId2" imgW="7640116" imgH="6314286" progId="Paint.Picture">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40" y="365125"/>
                        <a:ext cx="8015100" cy="6414137"/>
                      </a:xfrm>
                      <a:prstGeom prst="rect">
                        <a:avLst/>
                      </a:prstGeom>
                    </p:spPr>
                  </p:pic>
                </p:oleObj>
              </mc:Fallback>
            </mc:AlternateContent>
          </a:graphicData>
        </a:graphic>
      </p:graphicFrame>
      <p:sp>
        <p:nvSpPr>
          <p:cNvPr id="6" name="Date Placeholder 5"/>
          <p:cNvSpPr>
            <a:spLocks noGrp="1"/>
          </p:cNvSpPr>
          <p:nvPr>
            <p:ph type="dt" sz="half" idx="10"/>
          </p:nvPr>
        </p:nvSpPr>
        <p:spPr/>
        <p:txBody>
          <a:bodyPr/>
          <a:lstStyle/>
          <a:p>
            <a:endParaRPr lang="tr-TR"/>
          </a:p>
        </p:txBody>
      </p:sp>
      <p:sp>
        <p:nvSpPr>
          <p:cNvPr id="7" name="Footer Placeholder 6"/>
          <p:cNvSpPr>
            <a:spLocks noGrp="1"/>
          </p:cNvSpPr>
          <p:nvPr>
            <p:ph type="ftr" sz="quarter" idx="11"/>
          </p:nvPr>
        </p:nvSpPr>
        <p:spPr/>
        <p:txBody>
          <a:bodyPr/>
          <a:lstStyle/>
          <a:p>
            <a:r>
              <a:rPr lang="tr-TR"/>
              <a:t>Dr. Fuat Demirci</a:t>
            </a:r>
          </a:p>
        </p:txBody>
      </p:sp>
      <p:sp>
        <p:nvSpPr>
          <p:cNvPr id="3" name="Slayt Numarası Yer Tutucusu 2">
            <a:extLst>
              <a:ext uri="{FF2B5EF4-FFF2-40B4-BE49-F238E27FC236}">
                <a16:creationId xmlns:a16="http://schemas.microsoft.com/office/drawing/2014/main" id="{F6AE7200-26EA-B0D4-942B-D7EC62453553}"/>
              </a:ext>
            </a:extLst>
          </p:cNvPr>
          <p:cNvSpPr>
            <a:spLocks noGrp="1"/>
          </p:cNvSpPr>
          <p:nvPr>
            <p:ph type="sldNum" sz="quarter" idx="12"/>
          </p:nvPr>
        </p:nvSpPr>
        <p:spPr/>
        <p:txBody>
          <a:bodyPr/>
          <a:lstStyle/>
          <a:p>
            <a:fld id="{C8948523-D1C4-AF46-96CD-67AD31957698}" type="slidenum">
              <a:rPr lang="en-US" smtClean="0"/>
              <a:t>19</a:t>
            </a:fld>
            <a:endParaRPr lang="en-US"/>
          </a:p>
        </p:txBody>
      </p:sp>
      <p:sp>
        <p:nvSpPr>
          <p:cNvPr id="9" name="Title 1">
            <a:extLst>
              <a:ext uri="{FF2B5EF4-FFF2-40B4-BE49-F238E27FC236}">
                <a16:creationId xmlns:a16="http://schemas.microsoft.com/office/drawing/2014/main" id="{0EF6913A-8CC1-0AA7-696E-74C4B9A4F51C}"/>
              </a:ext>
            </a:extLst>
          </p:cNvPr>
          <p:cNvSpPr>
            <a:spLocks noGrp="1"/>
          </p:cNvSpPr>
          <p:nvPr>
            <p:ph type="title"/>
          </p:nvPr>
        </p:nvSpPr>
        <p:spPr>
          <a:xfrm>
            <a:off x="400050" y="365125"/>
            <a:ext cx="8401050" cy="1100138"/>
          </a:xfrm>
        </p:spPr>
        <p:txBody>
          <a:bodyPr/>
          <a:lstStyle/>
          <a:p>
            <a:r>
              <a:rPr lang="en-US" b="1" dirty="0"/>
              <a:t>	</a:t>
            </a:r>
            <a:r>
              <a:rPr lang="en-US" b="1" dirty="0" err="1"/>
              <a:t>Vajina</a:t>
            </a:r>
            <a:r>
              <a:rPr lang="en-US" b="1" dirty="0"/>
              <a:t> </a:t>
            </a:r>
            <a:r>
              <a:rPr lang="en-US" b="1" dirty="0" err="1"/>
              <a:t>ön</a:t>
            </a:r>
            <a:r>
              <a:rPr lang="en-US" b="1" dirty="0"/>
              <a:t> </a:t>
            </a:r>
            <a:r>
              <a:rPr lang="en-US" b="1" dirty="0" err="1"/>
              <a:t>duvar</a:t>
            </a:r>
            <a:r>
              <a:rPr lang="en-US" b="1" dirty="0"/>
              <a:t> </a:t>
            </a:r>
            <a:r>
              <a:rPr lang="en-US" b="1" dirty="0" err="1"/>
              <a:t>defekt</a:t>
            </a:r>
            <a:r>
              <a:rPr lang="en-US" b="1" dirty="0"/>
              <a:t> </a:t>
            </a:r>
            <a:r>
              <a:rPr lang="en-US" b="1" dirty="0" err="1"/>
              <a:t>alanları</a:t>
            </a:r>
            <a:endParaRPr lang="en-US" b="1" dirty="0"/>
          </a:p>
        </p:txBody>
      </p:sp>
    </p:spTree>
    <p:extLst>
      <p:ext uri="{BB962C8B-B14F-4D97-AF65-F5344CB8AC3E}">
        <p14:creationId xmlns:p14="http://schemas.microsoft.com/office/powerpoint/2010/main" val="4249534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pvodu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82435"/>
            <a:ext cx="4800600" cy="3003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Object 5"/>
          <p:cNvGraphicFramePr>
            <a:graphicFrameLocks noChangeAspect="1"/>
          </p:cNvGraphicFramePr>
          <p:nvPr/>
        </p:nvGraphicFramePr>
        <p:xfrm>
          <a:off x="724450" y="1889980"/>
          <a:ext cx="3269955" cy="3664386"/>
        </p:xfrm>
        <a:graphic>
          <a:graphicData uri="http://schemas.openxmlformats.org/presentationml/2006/ole">
            <mc:AlternateContent xmlns:mc="http://schemas.openxmlformats.org/markup-compatibility/2006">
              <mc:Choice xmlns:v="urn:schemas-microsoft-com:vml" Requires="v">
                <p:oleObj name="Image" r:id="rId3" imgW="6133333" imgH="6876190" progId="Photoshop.Image.8">
                  <p:embed/>
                </p:oleObj>
              </mc:Choice>
              <mc:Fallback>
                <p:oleObj name="Image" r:id="rId3" imgW="6133333" imgH="6876190" progId="Photoshop.Image.8">
                  <p:embed/>
                  <p:pic>
                    <p:nvPicPr>
                      <p:cNvPr id="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50" y="1889980"/>
                        <a:ext cx="3269955" cy="3664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a:t>Dr. Fuat Demirci</a:t>
            </a:r>
          </a:p>
        </p:txBody>
      </p:sp>
      <p:pic>
        <p:nvPicPr>
          <p:cNvPr id="6" name="Picture 5"/>
          <p:cNvPicPr>
            <a:picLocks noChangeAspect="1"/>
          </p:cNvPicPr>
          <p:nvPr/>
        </p:nvPicPr>
        <p:blipFill>
          <a:blip r:embed="rId5"/>
          <a:stretch>
            <a:fillRect/>
          </a:stretch>
        </p:blipFill>
        <p:spPr>
          <a:xfrm>
            <a:off x="4700252" y="3621378"/>
            <a:ext cx="3619147" cy="2148868"/>
          </a:xfrm>
          <a:prstGeom prst="rect">
            <a:avLst/>
          </a:prstGeom>
        </p:spPr>
      </p:pic>
      <p:sp>
        <p:nvSpPr>
          <p:cNvPr id="5" name="Slayt Numarası Yer Tutucusu 4">
            <a:extLst>
              <a:ext uri="{FF2B5EF4-FFF2-40B4-BE49-F238E27FC236}">
                <a16:creationId xmlns:a16="http://schemas.microsoft.com/office/drawing/2014/main" id="{E2ED5487-9743-158F-7893-FC64A0D3D075}"/>
              </a:ext>
            </a:extLst>
          </p:cNvPr>
          <p:cNvSpPr>
            <a:spLocks noGrp="1"/>
          </p:cNvSpPr>
          <p:nvPr>
            <p:ph type="sldNum" sz="quarter" idx="12"/>
          </p:nvPr>
        </p:nvSpPr>
        <p:spPr/>
        <p:txBody>
          <a:bodyPr/>
          <a:lstStyle/>
          <a:p>
            <a:fld id="{C8948523-D1C4-AF46-96CD-67AD31957698}" type="slidenum">
              <a:rPr lang="en-US" smtClean="0"/>
              <a:t>20</a:t>
            </a:fld>
            <a:endParaRPr lang="en-US"/>
          </a:p>
        </p:txBody>
      </p:sp>
    </p:spTree>
    <p:extLst>
      <p:ext uri="{BB962C8B-B14F-4D97-AF65-F5344CB8AC3E}">
        <p14:creationId xmlns:p14="http://schemas.microsoft.com/office/powerpoint/2010/main" val="397374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D0BA2C-6D53-6D4E-9283-779D658F51BB}"/>
              </a:ext>
            </a:extLst>
          </p:cNvPr>
          <p:cNvSpPr>
            <a:spLocks noGrp="1"/>
          </p:cNvSpPr>
          <p:nvPr>
            <p:ph type="title"/>
          </p:nvPr>
        </p:nvSpPr>
        <p:spPr/>
        <p:txBody>
          <a:bodyPr/>
          <a:lstStyle/>
          <a:p>
            <a:r>
              <a:rPr lang="tr-TR" b="1" dirty="0"/>
              <a:t>		FDA 2019 Panel</a:t>
            </a:r>
          </a:p>
        </p:txBody>
      </p:sp>
      <p:sp>
        <p:nvSpPr>
          <p:cNvPr id="3" name="İçerik Yer Tutucusu 2">
            <a:extLst>
              <a:ext uri="{FF2B5EF4-FFF2-40B4-BE49-F238E27FC236}">
                <a16:creationId xmlns:a16="http://schemas.microsoft.com/office/drawing/2014/main" id="{0BCB8FF9-7EC3-374A-8CDA-0A6E5A75F00D}"/>
              </a:ext>
            </a:extLst>
          </p:cNvPr>
          <p:cNvSpPr>
            <a:spLocks noGrp="1"/>
          </p:cNvSpPr>
          <p:nvPr>
            <p:ph idx="1"/>
          </p:nvPr>
        </p:nvSpPr>
        <p:spPr/>
        <p:txBody>
          <a:bodyPr>
            <a:normAutofit/>
          </a:bodyPr>
          <a:lstStyle/>
          <a:p>
            <a:r>
              <a:rPr lang="tr-TR" dirty="0"/>
              <a:t>Ocak 2008-Kasım 2018, 12 ay üzerinde takip</a:t>
            </a:r>
          </a:p>
          <a:p>
            <a:r>
              <a:rPr lang="tr-TR" dirty="0"/>
              <a:t>1339 çalışma </a:t>
            </a:r>
            <a:r>
              <a:rPr lang="tr-TR" dirty="0" err="1"/>
              <a:t>pubmed</a:t>
            </a:r>
            <a:r>
              <a:rPr lang="tr-TR" dirty="0"/>
              <a:t>, 1267’si uygun bulunmamış. </a:t>
            </a:r>
          </a:p>
          <a:p>
            <a:r>
              <a:rPr lang="tr-TR" dirty="0"/>
              <a:t>73 çalışma gözden geçirilmiş</a:t>
            </a:r>
          </a:p>
          <a:p>
            <a:pPr lvl="1"/>
            <a:r>
              <a:rPr lang="tr-TR" dirty="0"/>
              <a:t>39 RCT</a:t>
            </a:r>
          </a:p>
          <a:p>
            <a:pPr lvl="1"/>
            <a:r>
              <a:rPr lang="tr-TR" dirty="0"/>
              <a:t>8 </a:t>
            </a:r>
            <a:r>
              <a:rPr lang="tr-TR" dirty="0" err="1"/>
              <a:t>prospektif</a:t>
            </a:r>
            <a:r>
              <a:rPr lang="tr-TR" dirty="0"/>
              <a:t> </a:t>
            </a:r>
            <a:r>
              <a:rPr lang="tr-TR" dirty="0" err="1"/>
              <a:t>kohort</a:t>
            </a:r>
            <a:r>
              <a:rPr lang="tr-TR" dirty="0"/>
              <a:t>(</a:t>
            </a:r>
            <a:r>
              <a:rPr lang="tr-TR" dirty="0" err="1"/>
              <a:t>Uphold</a:t>
            </a:r>
            <a:r>
              <a:rPr lang="tr-TR" dirty="0"/>
              <a:t>, </a:t>
            </a:r>
            <a:r>
              <a:rPr lang="tr-TR" dirty="0" err="1"/>
              <a:t>Restorelle</a:t>
            </a:r>
            <a:r>
              <a:rPr lang="tr-TR" dirty="0"/>
              <a:t> ve </a:t>
            </a:r>
            <a:r>
              <a:rPr lang="tr-TR" dirty="0" err="1"/>
              <a:t>Xenform</a:t>
            </a:r>
            <a:r>
              <a:rPr lang="tr-TR" dirty="0"/>
              <a:t>)</a:t>
            </a:r>
          </a:p>
          <a:p>
            <a:pPr lvl="1"/>
            <a:r>
              <a:rPr lang="tr-TR" dirty="0"/>
              <a:t>14 Geniş geniş tabanlı çalışma</a:t>
            </a:r>
          </a:p>
          <a:p>
            <a:pPr lvl="1"/>
            <a:r>
              <a:rPr lang="tr-TR" dirty="0"/>
              <a:t>9 Meta analiz</a:t>
            </a:r>
          </a:p>
          <a:p>
            <a:pPr lvl="1"/>
            <a:r>
              <a:rPr lang="tr-TR" dirty="0"/>
              <a:t>3 </a:t>
            </a:r>
            <a:r>
              <a:rPr lang="tr-TR" dirty="0" err="1"/>
              <a:t>Markov</a:t>
            </a:r>
            <a:r>
              <a:rPr lang="tr-TR" dirty="0"/>
              <a:t> analiz</a:t>
            </a:r>
          </a:p>
          <a:p>
            <a:endParaRPr lang="tr-TR" dirty="0"/>
          </a:p>
        </p:txBody>
      </p:sp>
      <p:sp>
        <p:nvSpPr>
          <p:cNvPr id="4" name="Slayt Numarası Yer Tutucusu 3">
            <a:extLst>
              <a:ext uri="{FF2B5EF4-FFF2-40B4-BE49-F238E27FC236}">
                <a16:creationId xmlns:a16="http://schemas.microsoft.com/office/drawing/2014/main" id="{C1244B2D-BC68-7749-BCCF-30847AFB1AAE}"/>
              </a:ext>
            </a:extLst>
          </p:cNvPr>
          <p:cNvSpPr>
            <a:spLocks noGrp="1"/>
          </p:cNvSpPr>
          <p:nvPr>
            <p:ph type="sldNum" sz="quarter" idx="12"/>
          </p:nvPr>
        </p:nvSpPr>
        <p:spPr/>
        <p:txBody>
          <a:bodyPr/>
          <a:lstStyle/>
          <a:p>
            <a:pPr>
              <a:defRPr/>
            </a:pPr>
            <a:fld id="{192285CF-1936-4845-81CE-71CDAE8E41A5}" type="slidenum">
              <a:rPr lang="tr-TR" smtClean="0"/>
              <a:pPr>
                <a:defRPr/>
              </a:pPr>
              <a:t>3</a:t>
            </a:fld>
            <a:endParaRPr lang="tr-TR"/>
          </a:p>
        </p:txBody>
      </p:sp>
      <p:sp>
        <p:nvSpPr>
          <p:cNvPr id="5" name="Veri Yer Tutucusu 4">
            <a:extLst>
              <a:ext uri="{FF2B5EF4-FFF2-40B4-BE49-F238E27FC236}">
                <a16:creationId xmlns:a16="http://schemas.microsoft.com/office/drawing/2014/main" id="{B9309C3D-CFE7-604E-8EB4-AD2E08108C14}"/>
              </a:ext>
            </a:extLst>
          </p:cNvPr>
          <p:cNvSpPr>
            <a:spLocks noGrp="1"/>
          </p:cNvSpPr>
          <p:nvPr>
            <p:ph type="dt" sz="half" idx="10"/>
          </p:nvPr>
        </p:nvSpPr>
        <p:spPr/>
        <p:txBody>
          <a:bodyPr/>
          <a:lstStyle/>
          <a:p>
            <a:pPr>
              <a:defRPr/>
            </a:pPr>
            <a:endParaRPr lang="tr-TR"/>
          </a:p>
        </p:txBody>
      </p:sp>
      <p:sp>
        <p:nvSpPr>
          <p:cNvPr id="6" name="Alt Bilgi Yer Tutucusu 5">
            <a:extLst>
              <a:ext uri="{FF2B5EF4-FFF2-40B4-BE49-F238E27FC236}">
                <a16:creationId xmlns:a16="http://schemas.microsoft.com/office/drawing/2014/main" id="{5798D8FC-02F5-8A56-840E-8ED5E4FF5A72}"/>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860370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Vajina</a:t>
            </a:r>
            <a:r>
              <a:rPr lang="en-US" b="1" dirty="0"/>
              <a:t> </a:t>
            </a:r>
            <a:r>
              <a:rPr lang="en-US" b="1" dirty="0" err="1"/>
              <a:t>ön</a:t>
            </a:r>
            <a:r>
              <a:rPr lang="en-US" b="1" dirty="0"/>
              <a:t> </a:t>
            </a:r>
            <a:r>
              <a:rPr lang="en-US" b="1" dirty="0" err="1"/>
              <a:t>duvar</a:t>
            </a:r>
            <a:r>
              <a:rPr lang="en-US" b="1" dirty="0"/>
              <a:t> </a:t>
            </a:r>
            <a:r>
              <a:rPr lang="en-US" b="1" dirty="0" err="1"/>
              <a:t>defekteleri</a:t>
            </a:r>
            <a:endParaRPr lang="en-US" b="1" dirty="0"/>
          </a:p>
        </p:txBody>
      </p:sp>
      <p:sp>
        <p:nvSpPr>
          <p:cNvPr id="3" name="Content Placeholder 2"/>
          <p:cNvSpPr>
            <a:spLocks noGrp="1"/>
          </p:cNvSpPr>
          <p:nvPr>
            <p:ph idx="1"/>
          </p:nvPr>
        </p:nvSpPr>
        <p:spPr/>
        <p:txBody>
          <a:bodyPr>
            <a:normAutofit/>
          </a:bodyPr>
          <a:lstStyle/>
          <a:p>
            <a:r>
              <a:rPr lang="en-US" sz="2400" dirty="0" err="1"/>
              <a:t>Santral</a:t>
            </a:r>
            <a:r>
              <a:rPr lang="en-US" sz="2400" dirty="0"/>
              <a:t> </a:t>
            </a:r>
            <a:r>
              <a:rPr lang="en-US" sz="2400" dirty="0" err="1"/>
              <a:t>defekt</a:t>
            </a:r>
            <a:endParaRPr lang="en-US" sz="2400" dirty="0"/>
          </a:p>
          <a:p>
            <a:pPr lvl="1"/>
            <a:r>
              <a:rPr lang="en-US" sz="2000" dirty="0" err="1"/>
              <a:t>Kolporafi</a:t>
            </a:r>
            <a:r>
              <a:rPr lang="en-US" sz="2000" dirty="0"/>
              <a:t> anterior</a:t>
            </a:r>
          </a:p>
          <a:p>
            <a:r>
              <a:rPr lang="en-US" sz="2400" dirty="0" err="1"/>
              <a:t>Paravajinal</a:t>
            </a:r>
            <a:r>
              <a:rPr lang="en-US" sz="2400" dirty="0"/>
              <a:t> </a:t>
            </a:r>
            <a:r>
              <a:rPr lang="en-US" sz="2400" dirty="0" err="1"/>
              <a:t>defekt</a:t>
            </a:r>
            <a:endParaRPr lang="en-US" sz="2400" dirty="0"/>
          </a:p>
          <a:p>
            <a:pPr lvl="1"/>
            <a:r>
              <a:rPr lang="en-US" sz="2000" dirty="0" err="1"/>
              <a:t>Paravajinal</a:t>
            </a:r>
            <a:r>
              <a:rPr lang="en-US" sz="2000" dirty="0"/>
              <a:t> </a:t>
            </a:r>
            <a:r>
              <a:rPr lang="en-US" sz="2000" dirty="0" err="1"/>
              <a:t>onarım</a:t>
            </a:r>
            <a:endParaRPr lang="en-US" sz="2000" dirty="0"/>
          </a:p>
          <a:p>
            <a:pPr lvl="2"/>
            <a:r>
              <a:rPr lang="en-US" sz="1800" dirty="0"/>
              <a:t>Abdominal</a:t>
            </a:r>
          </a:p>
          <a:p>
            <a:pPr lvl="3"/>
            <a:r>
              <a:rPr lang="en-US" sz="1600" dirty="0" err="1"/>
              <a:t>Açık</a:t>
            </a:r>
            <a:endParaRPr lang="en-US" sz="1600" dirty="0"/>
          </a:p>
          <a:p>
            <a:pPr lvl="3"/>
            <a:r>
              <a:rPr lang="en-US" sz="1600" dirty="0" err="1"/>
              <a:t>Laaparoskopik</a:t>
            </a:r>
            <a:endParaRPr lang="en-US" sz="1600" dirty="0"/>
          </a:p>
          <a:p>
            <a:pPr lvl="2"/>
            <a:r>
              <a:rPr lang="en-US" sz="1800" dirty="0" err="1"/>
              <a:t>Vajinal</a:t>
            </a:r>
            <a:endParaRPr lang="en-US" sz="2400" dirty="0"/>
          </a:p>
          <a:p>
            <a:pPr marL="0" indent="0">
              <a:buNone/>
            </a:pPr>
            <a:endParaRPr lang="en-US" sz="2400" dirty="0"/>
          </a:p>
          <a:p>
            <a:pPr marL="0" indent="0">
              <a:buNone/>
            </a:pPr>
            <a:r>
              <a:rPr lang="tr-TR" sz="1800" dirty="0" err="1">
                <a:effectLst/>
                <a:latin typeface="MyriadPro"/>
              </a:rPr>
              <a:t>Richardson</a:t>
            </a:r>
            <a:r>
              <a:rPr lang="tr-TR" sz="1800" dirty="0">
                <a:effectLst/>
                <a:latin typeface="MyriadPro"/>
              </a:rPr>
              <a:t> AC et al. </a:t>
            </a:r>
            <a:r>
              <a:rPr lang="tr-TR" sz="1800" dirty="0" err="1">
                <a:effectLst/>
                <a:latin typeface="MyriadPro"/>
              </a:rPr>
              <a:t>Obstet</a:t>
            </a:r>
            <a:r>
              <a:rPr lang="tr-TR" sz="1800" dirty="0">
                <a:effectLst/>
                <a:latin typeface="MyriadPro"/>
              </a:rPr>
              <a:t> </a:t>
            </a:r>
            <a:r>
              <a:rPr lang="tr-TR" sz="1800" dirty="0" err="1">
                <a:effectLst/>
                <a:latin typeface="MyriadPro"/>
              </a:rPr>
              <a:t>Gynecol</a:t>
            </a:r>
            <a:r>
              <a:rPr lang="tr-TR" sz="1800" dirty="0">
                <a:effectLst/>
                <a:latin typeface="MyriadPro"/>
              </a:rPr>
              <a:t>. 1981 </a:t>
            </a:r>
            <a:endParaRPr lang="tr-TR" sz="1600" dirty="0"/>
          </a:p>
          <a:p>
            <a:pPr marL="0" indent="0">
              <a:buNone/>
            </a:pPr>
            <a:endParaRPr lang="en-US" sz="2400"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a:t>Dr. Fuat Demirci</a:t>
            </a:r>
          </a:p>
        </p:txBody>
      </p:sp>
      <p:sp>
        <p:nvSpPr>
          <p:cNvPr id="4" name="Slayt Numarası Yer Tutucusu 3">
            <a:extLst>
              <a:ext uri="{FF2B5EF4-FFF2-40B4-BE49-F238E27FC236}">
                <a16:creationId xmlns:a16="http://schemas.microsoft.com/office/drawing/2014/main" id="{4485586F-3D29-58B8-EBF7-0310050425C0}"/>
              </a:ext>
            </a:extLst>
          </p:cNvPr>
          <p:cNvSpPr>
            <a:spLocks noGrp="1"/>
          </p:cNvSpPr>
          <p:nvPr>
            <p:ph type="sldNum" sz="quarter" idx="12"/>
          </p:nvPr>
        </p:nvSpPr>
        <p:spPr/>
        <p:txBody>
          <a:bodyPr/>
          <a:lstStyle/>
          <a:p>
            <a:fld id="{C8948523-D1C4-AF46-96CD-67AD31957698}" type="slidenum">
              <a:rPr lang="en-US" smtClean="0"/>
              <a:t>21</a:t>
            </a:fld>
            <a:endParaRPr lang="en-US"/>
          </a:p>
        </p:txBody>
      </p:sp>
    </p:spTree>
    <p:extLst>
      <p:ext uri="{BB962C8B-B14F-4D97-AF65-F5344CB8AC3E}">
        <p14:creationId xmlns:p14="http://schemas.microsoft.com/office/powerpoint/2010/main" val="386700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C0F3-A59F-D495-DF4E-7CEEBC3CBCED}"/>
              </a:ext>
            </a:extLst>
          </p:cNvPr>
          <p:cNvSpPr>
            <a:spLocks noGrp="1"/>
          </p:cNvSpPr>
          <p:nvPr>
            <p:ph type="title"/>
          </p:nvPr>
        </p:nvSpPr>
        <p:spPr/>
        <p:txBody>
          <a:bodyPr/>
          <a:lstStyle/>
          <a:p>
            <a:r>
              <a:rPr lang="en-US" dirty="0" err="1"/>
              <a:t>Santral</a:t>
            </a:r>
            <a:r>
              <a:rPr lang="en-US" dirty="0"/>
              <a:t> </a:t>
            </a:r>
            <a:r>
              <a:rPr lang="en-US" dirty="0" err="1"/>
              <a:t>sistosel</a:t>
            </a:r>
            <a:r>
              <a:rPr lang="en-US" dirty="0"/>
              <a:t>/</a:t>
            </a:r>
            <a:r>
              <a:rPr lang="en-US" dirty="0" err="1"/>
              <a:t>Paravajinal</a:t>
            </a:r>
            <a:r>
              <a:rPr lang="en-US" dirty="0"/>
              <a:t> defect</a:t>
            </a:r>
            <a:br>
              <a:rPr lang="en-US" dirty="0"/>
            </a:br>
            <a:r>
              <a:rPr lang="en-US" dirty="0"/>
              <a:t> (</a:t>
            </a:r>
            <a:r>
              <a:rPr lang="en-US" dirty="0" err="1"/>
              <a:t>PVD’i</a:t>
            </a:r>
            <a:r>
              <a:rPr lang="en-US" dirty="0"/>
              <a:t> </a:t>
            </a:r>
            <a:r>
              <a:rPr lang="en-US" dirty="0" err="1"/>
              <a:t>düzeltme</a:t>
            </a:r>
            <a:r>
              <a:rPr lang="en-US" dirty="0"/>
              <a:t> </a:t>
            </a:r>
            <a:r>
              <a:rPr lang="en-US" dirty="0" err="1"/>
              <a:t>zorunluluğu</a:t>
            </a:r>
            <a:r>
              <a:rPr lang="en-US" dirty="0"/>
              <a:t>)</a:t>
            </a:r>
          </a:p>
        </p:txBody>
      </p:sp>
      <p:sp>
        <p:nvSpPr>
          <p:cNvPr id="3" name="İçerik Yer Tutucusu 2">
            <a:extLst>
              <a:ext uri="{FF2B5EF4-FFF2-40B4-BE49-F238E27FC236}">
                <a16:creationId xmlns:a16="http://schemas.microsoft.com/office/drawing/2014/main" id="{8801AF0F-A481-36C6-09C0-532E3AF9D331}"/>
              </a:ext>
            </a:extLst>
          </p:cNvPr>
          <p:cNvSpPr>
            <a:spLocks noGrp="1"/>
          </p:cNvSpPr>
          <p:nvPr>
            <p:ph idx="1"/>
          </p:nvPr>
        </p:nvSpPr>
        <p:spPr>
          <a:xfrm>
            <a:off x="216568" y="1690689"/>
            <a:ext cx="8746958" cy="4665662"/>
          </a:xfrm>
        </p:spPr>
        <p:txBody>
          <a:bodyPr>
            <a:normAutofit fontScale="40000" lnSpcReduction="20000"/>
          </a:bodyPr>
          <a:lstStyle/>
          <a:p>
            <a:pPr marL="0" indent="0">
              <a:buNone/>
            </a:pPr>
            <a:endParaRPr lang="tr-TR" b="0" i="0" u="none" strike="noStrike" dirty="0">
              <a:solidFill>
                <a:srgbClr val="222222"/>
              </a:solidFill>
              <a:effectLst/>
              <a:latin typeface="Merriweather" pitchFamily="2" charset="0"/>
            </a:endParaRPr>
          </a:p>
          <a:p>
            <a:pPr>
              <a:lnSpc>
                <a:spcPct val="170000"/>
              </a:lnSpc>
            </a:pPr>
            <a:r>
              <a:rPr lang="en-US" sz="5000" dirty="0"/>
              <a:t>Richardson Anterior </a:t>
            </a:r>
            <a:r>
              <a:rPr lang="en-US" sz="5000" dirty="0" err="1"/>
              <a:t>duvar</a:t>
            </a:r>
            <a:r>
              <a:rPr lang="en-US" sz="5000" dirty="0"/>
              <a:t> </a:t>
            </a:r>
            <a:r>
              <a:rPr lang="en-US" sz="5000" dirty="0" err="1"/>
              <a:t>defektlerinin</a:t>
            </a:r>
            <a:r>
              <a:rPr lang="en-US" sz="5000" dirty="0"/>
              <a:t> % 67’sini </a:t>
            </a:r>
            <a:r>
              <a:rPr lang="en-US" sz="5000" dirty="0" err="1"/>
              <a:t>paravajinal</a:t>
            </a:r>
            <a:r>
              <a:rPr lang="en-US" sz="5000" dirty="0"/>
              <a:t> </a:t>
            </a:r>
            <a:r>
              <a:rPr lang="en-US" sz="5000" dirty="0" err="1"/>
              <a:t>defektler</a:t>
            </a:r>
            <a:r>
              <a:rPr lang="en-US" sz="5000" dirty="0"/>
              <a:t> </a:t>
            </a:r>
            <a:r>
              <a:rPr lang="en-US" sz="5000" dirty="0" err="1"/>
              <a:t>oluşturur</a:t>
            </a:r>
            <a:r>
              <a:rPr lang="en-US" sz="5000" dirty="0"/>
              <a:t>.</a:t>
            </a:r>
          </a:p>
          <a:p>
            <a:pPr>
              <a:lnSpc>
                <a:spcPct val="170000"/>
              </a:lnSpc>
            </a:pPr>
            <a:r>
              <a:rPr lang="tr-TR" sz="5000" b="0" i="0" u="none" strike="noStrike" dirty="0" err="1">
                <a:solidFill>
                  <a:srgbClr val="222222"/>
                </a:solidFill>
                <a:effectLst/>
              </a:rPr>
              <a:t>Delancy</a:t>
            </a:r>
            <a:r>
              <a:rPr lang="tr-TR" sz="5000" b="0" i="0" u="none" strike="noStrike" dirty="0">
                <a:solidFill>
                  <a:srgbClr val="222222"/>
                </a:solidFill>
                <a:effectLst/>
              </a:rPr>
              <a:t> </a:t>
            </a:r>
            <a:r>
              <a:rPr lang="tr-TR" sz="5000" b="0" i="0" u="none" strike="noStrike" dirty="0" err="1">
                <a:solidFill>
                  <a:srgbClr val="222222"/>
                </a:solidFill>
                <a:effectLst/>
              </a:rPr>
              <a:t>sistoretrosel</a:t>
            </a:r>
            <a:r>
              <a:rPr lang="tr-TR" sz="5000" b="0" i="0" u="none" strike="noStrike" dirty="0">
                <a:solidFill>
                  <a:srgbClr val="222222"/>
                </a:solidFill>
                <a:effectLst/>
              </a:rPr>
              <a:t> ve </a:t>
            </a:r>
            <a:r>
              <a:rPr lang="tr-TR" sz="5000" b="0" i="0" u="none" strike="noStrike" dirty="0" err="1">
                <a:solidFill>
                  <a:srgbClr val="222222"/>
                </a:solidFill>
                <a:effectLst/>
              </a:rPr>
              <a:t>SUİ’ı</a:t>
            </a:r>
            <a:r>
              <a:rPr lang="tr-TR" sz="5000" b="0" i="0" u="none" strike="noStrike" dirty="0">
                <a:solidFill>
                  <a:srgbClr val="222222"/>
                </a:solidFill>
                <a:effectLst/>
              </a:rPr>
              <a:t> olan 71 hastanın 62’ sinde </a:t>
            </a:r>
            <a:r>
              <a:rPr lang="tr-TR" sz="5000" b="0" i="0" u="none" strike="noStrike" dirty="0" err="1">
                <a:solidFill>
                  <a:srgbClr val="222222"/>
                </a:solidFill>
                <a:effectLst/>
              </a:rPr>
              <a:t>paravajinal</a:t>
            </a:r>
            <a:r>
              <a:rPr lang="tr-TR" sz="5000" b="0" i="0" u="none" strike="noStrike" dirty="0">
                <a:solidFill>
                  <a:srgbClr val="222222"/>
                </a:solidFill>
                <a:effectLst/>
              </a:rPr>
              <a:t> </a:t>
            </a:r>
            <a:r>
              <a:rPr lang="tr-TR" sz="5000" b="0" i="0" u="none" strike="noStrike" dirty="0" err="1">
                <a:solidFill>
                  <a:srgbClr val="222222"/>
                </a:solidFill>
                <a:effectLst/>
              </a:rPr>
              <a:t>defekt</a:t>
            </a:r>
            <a:r>
              <a:rPr lang="tr-TR" sz="5000" b="0" i="0" u="none" strike="noStrike" dirty="0">
                <a:solidFill>
                  <a:srgbClr val="222222"/>
                </a:solidFill>
                <a:effectLst/>
              </a:rPr>
              <a:t> </a:t>
            </a:r>
          </a:p>
          <a:p>
            <a:pPr>
              <a:lnSpc>
                <a:spcPct val="170000"/>
              </a:lnSpc>
            </a:pPr>
            <a:r>
              <a:rPr lang="tr-TR" sz="5000" b="0" i="0" u="none" strike="noStrike" dirty="0" err="1">
                <a:solidFill>
                  <a:srgbClr val="222222"/>
                </a:solidFill>
                <a:effectLst/>
              </a:rPr>
              <a:t>Youngblood</a:t>
            </a:r>
            <a:r>
              <a:rPr lang="tr-TR" sz="5000" b="0" i="0" u="none" strike="noStrike" dirty="0">
                <a:solidFill>
                  <a:srgbClr val="222222"/>
                </a:solidFill>
                <a:effectLst/>
              </a:rPr>
              <a:t> et al </a:t>
            </a:r>
            <a:r>
              <a:rPr lang="tr-TR" sz="5000" b="0" i="0" u="none" strike="noStrike" dirty="0" err="1">
                <a:solidFill>
                  <a:srgbClr val="222222"/>
                </a:solidFill>
                <a:effectLst/>
              </a:rPr>
              <a:t>anterior</a:t>
            </a:r>
            <a:r>
              <a:rPr lang="tr-TR" sz="5000" b="0" i="0" u="none" strike="noStrike" dirty="0">
                <a:solidFill>
                  <a:srgbClr val="222222"/>
                </a:solidFill>
                <a:effectLst/>
              </a:rPr>
              <a:t> </a:t>
            </a:r>
            <a:r>
              <a:rPr lang="tr-TR" sz="5000" b="0" i="0" u="none" strike="noStrike" dirty="0" err="1">
                <a:solidFill>
                  <a:srgbClr val="222222"/>
                </a:solidFill>
                <a:effectLst/>
              </a:rPr>
              <a:t>defektlerin</a:t>
            </a:r>
            <a:r>
              <a:rPr lang="tr-TR" sz="5000" b="0" i="0" u="none" strike="noStrike" dirty="0">
                <a:solidFill>
                  <a:srgbClr val="222222"/>
                </a:solidFill>
                <a:effectLst/>
              </a:rPr>
              <a:t> % 75-80’nin </a:t>
            </a:r>
            <a:r>
              <a:rPr lang="tr-TR" sz="5000" b="0" i="0" u="none" strike="noStrike" dirty="0" err="1">
                <a:solidFill>
                  <a:srgbClr val="222222"/>
                </a:solidFill>
                <a:effectLst/>
              </a:rPr>
              <a:t>paravajinal</a:t>
            </a:r>
            <a:r>
              <a:rPr lang="tr-TR" sz="5000" b="0" i="0" u="none" strike="noStrike" dirty="0">
                <a:solidFill>
                  <a:srgbClr val="222222"/>
                </a:solidFill>
                <a:effectLst/>
              </a:rPr>
              <a:t> olduğunu bildirmiştir.</a:t>
            </a:r>
          </a:p>
          <a:p>
            <a:pPr>
              <a:lnSpc>
                <a:spcPct val="170000"/>
              </a:lnSpc>
            </a:pPr>
            <a:r>
              <a:rPr lang="tr-TR" sz="5000" b="0" i="0" u="none" strike="noStrike" dirty="0" err="1">
                <a:solidFill>
                  <a:srgbClr val="222222"/>
                </a:solidFill>
                <a:effectLst/>
              </a:rPr>
              <a:t>Barber</a:t>
            </a:r>
            <a:r>
              <a:rPr lang="tr-TR" sz="5000" b="0" i="0" u="none" strike="noStrike" dirty="0">
                <a:solidFill>
                  <a:srgbClr val="222222"/>
                </a:solidFill>
                <a:effectLst/>
              </a:rPr>
              <a:t> </a:t>
            </a:r>
            <a:r>
              <a:rPr lang="tr-TR" sz="5000" b="0" i="0" u="none" strike="noStrike" dirty="0" err="1">
                <a:solidFill>
                  <a:srgbClr val="222222"/>
                </a:solidFill>
                <a:effectLst/>
              </a:rPr>
              <a:t>anterior</a:t>
            </a:r>
            <a:r>
              <a:rPr lang="tr-TR" sz="5000" b="0" i="0" u="none" strike="noStrike" dirty="0">
                <a:solidFill>
                  <a:srgbClr val="222222"/>
                </a:solidFill>
                <a:effectLst/>
              </a:rPr>
              <a:t> duvar </a:t>
            </a:r>
            <a:r>
              <a:rPr lang="tr-TR" sz="5000" b="0" i="0" u="none" strike="noStrike" dirty="0" err="1">
                <a:solidFill>
                  <a:srgbClr val="222222"/>
                </a:solidFill>
                <a:effectLst/>
              </a:rPr>
              <a:t>defektlerinin</a:t>
            </a:r>
            <a:r>
              <a:rPr lang="tr-TR" sz="5000" b="0" i="0" u="none" strike="noStrike" dirty="0">
                <a:solidFill>
                  <a:srgbClr val="222222"/>
                </a:solidFill>
                <a:effectLst/>
              </a:rPr>
              <a:t> %42’sinde </a:t>
            </a:r>
            <a:r>
              <a:rPr lang="tr-TR" sz="5000" b="0" i="0" u="none" strike="noStrike" dirty="0" err="1">
                <a:solidFill>
                  <a:srgbClr val="222222"/>
                </a:solidFill>
                <a:effectLst/>
              </a:rPr>
              <a:t>paravajinal</a:t>
            </a:r>
            <a:r>
              <a:rPr lang="tr-TR" sz="5000" b="0" i="0" u="none" strike="noStrike" dirty="0">
                <a:solidFill>
                  <a:srgbClr val="222222"/>
                </a:solidFill>
                <a:effectLst/>
              </a:rPr>
              <a:t> </a:t>
            </a:r>
            <a:r>
              <a:rPr lang="tr-TR" sz="5000" b="0" i="0" u="none" strike="noStrike" dirty="0" err="1">
                <a:solidFill>
                  <a:srgbClr val="222222"/>
                </a:solidFill>
                <a:effectLst/>
              </a:rPr>
              <a:t>defekt</a:t>
            </a:r>
            <a:r>
              <a:rPr lang="tr-TR" sz="5000" b="0" i="0" u="none" strike="noStrike" dirty="0">
                <a:solidFill>
                  <a:srgbClr val="222222"/>
                </a:solidFill>
                <a:effectLst/>
              </a:rPr>
              <a:t> vardır </a:t>
            </a:r>
          </a:p>
          <a:p>
            <a:pPr marL="0" indent="0">
              <a:buNone/>
            </a:pPr>
            <a:endParaRPr lang="tr-TR" sz="2900" b="0" i="0" u="none" strike="noStrike" dirty="0">
              <a:solidFill>
                <a:srgbClr val="222222"/>
              </a:solidFill>
              <a:effectLst/>
            </a:endParaRPr>
          </a:p>
          <a:p>
            <a:pPr marL="0" indent="0">
              <a:buNone/>
            </a:pPr>
            <a:endParaRPr lang="tr-TR" sz="2900" dirty="0">
              <a:solidFill>
                <a:srgbClr val="222222"/>
              </a:solidFill>
            </a:endParaRPr>
          </a:p>
          <a:p>
            <a:pPr marL="0" indent="0">
              <a:buNone/>
            </a:pPr>
            <a:r>
              <a:rPr lang="tr-TR" sz="3200" dirty="0" err="1">
                <a:solidFill>
                  <a:srgbClr val="222222"/>
                </a:solidFill>
              </a:rPr>
              <a:t>Richardson</a:t>
            </a:r>
            <a:r>
              <a:rPr lang="tr-TR" sz="3200" dirty="0">
                <a:solidFill>
                  <a:srgbClr val="222222"/>
                </a:solidFill>
              </a:rPr>
              <a:t> AC et al </a:t>
            </a:r>
            <a:r>
              <a:rPr lang="tr-TR" sz="3200" dirty="0" err="1">
                <a:solidFill>
                  <a:srgbClr val="222222"/>
                </a:solidFill>
              </a:rPr>
              <a:t>Am</a:t>
            </a:r>
            <a:r>
              <a:rPr lang="tr-TR" sz="3200" dirty="0">
                <a:solidFill>
                  <a:srgbClr val="222222"/>
                </a:solidFill>
              </a:rPr>
              <a:t> J </a:t>
            </a:r>
            <a:r>
              <a:rPr lang="tr-TR" sz="3200" dirty="0" err="1">
                <a:solidFill>
                  <a:srgbClr val="222222"/>
                </a:solidFill>
              </a:rPr>
              <a:t>Obstet</a:t>
            </a:r>
            <a:r>
              <a:rPr lang="tr-TR" sz="3200" dirty="0">
                <a:solidFill>
                  <a:srgbClr val="222222"/>
                </a:solidFill>
              </a:rPr>
              <a:t> </a:t>
            </a:r>
            <a:r>
              <a:rPr lang="tr-TR" sz="3200" dirty="0" err="1">
                <a:solidFill>
                  <a:srgbClr val="222222"/>
                </a:solidFill>
              </a:rPr>
              <a:t>Gynecol</a:t>
            </a:r>
            <a:r>
              <a:rPr lang="tr-TR" sz="3200" dirty="0">
                <a:solidFill>
                  <a:srgbClr val="222222"/>
                </a:solidFill>
              </a:rPr>
              <a:t> .1976</a:t>
            </a:r>
          </a:p>
          <a:p>
            <a:pPr marL="0" indent="0">
              <a:buNone/>
            </a:pPr>
            <a:r>
              <a:rPr lang="tr-TR" sz="3200" dirty="0" err="1">
                <a:solidFill>
                  <a:srgbClr val="222222"/>
                </a:solidFill>
              </a:rPr>
              <a:t>Delancey</a:t>
            </a:r>
            <a:r>
              <a:rPr lang="tr-TR" sz="3200" dirty="0">
                <a:solidFill>
                  <a:srgbClr val="222222"/>
                </a:solidFill>
              </a:rPr>
              <a:t> JOL </a:t>
            </a:r>
            <a:r>
              <a:rPr lang="tr-TR" sz="3200" dirty="0" err="1">
                <a:solidFill>
                  <a:srgbClr val="222222"/>
                </a:solidFill>
              </a:rPr>
              <a:t>Am</a:t>
            </a:r>
            <a:r>
              <a:rPr lang="tr-TR" sz="3200" dirty="0">
                <a:solidFill>
                  <a:srgbClr val="222222"/>
                </a:solidFill>
              </a:rPr>
              <a:t> J </a:t>
            </a:r>
            <a:r>
              <a:rPr lang="tr-TR" sz="3200" dirty="0" err="1">
                <a:solidFill>
                  <a:srgbClr val="222222"/>
                </a:solidFill>
              </a:rPr>
              <a:t>Obstet</a:t>
            </a:r>
            <a:r>
              <a:rPr lang="tr-TR" sz="3200" dirty="0">
                <a:solidFill>
                  <a:srgbClr val="222222"/>
                </a:solidFill>
              </a:rPr>
              <a:t> </a:t>
            </a:r>
            <a:r>
              <a:rPr lang="tr-TR" sz="3200" dirty="0" err="1">
                <a:solidFill>
                  <a:srgbClr val="222222"/>
                </a:solidFill>
              </a:rPr>
              <a:t>Gynecol</a:t>
            </a:r>
            <a:r>
              <a:rPr lang="tr-TR" sz="3200" dirty="0">
                <a:solidFill>
                  <a:srgbClr val="222222"/>
                </a:solidFill>
              </a:rPr>
              <a:t> . 2002</a:t>
            </a:r>
            <a:endParaRPr lang="en-US" sz="3200" dirty="0"/>
          </a:p>
          <a:p>
            <a:pPr marL="0" indent="0">
              <a:buNone/>
            </a:pPr>
            <a:r>
              <a:rPr lang="tr-TR" sz="3200" dirty="0" err="1">
                <a:solidFill>
                  <a:srgbClr val="222222"/>
                </a:solidFill>
              </a:rPr>
              <a:t>Youngblood</a:t>
            </a:r>
            <a:r>
              <a:rPr lang="tr-TR" sz="3200" dirty="0">
                <a:solidFill>
                  <a:srgbClr val="222222"/>
                </a:solidFill>
              </a:rPr>
              <a:t> JP  </a:t>
            </a:r>
            <a:r>
              <a:rPr lang="tr-TR" sz="3200" dirty="0" err="1">
                <a:solidFill>
                  <a:srgbClr val="222222"/>
                </a:solidFill>
              </a:rPr>
              <a:t>Clinical</a:t>
            </a:r>
            <a:r>
              <a:rPr lang="tr-TR" sz="3200" dirty="0">
                <a:solidFill>
                  <a:srgbClr val="222222"/>
                </a:solidFill>
              </a:rPr>
              <a:t> </a:t>
            </a:r>
            <a:r>
              <a:rPr lang="tr-TR" sz="3200" dirty="0" err="1">
                <a:solidFill>
                  <a:srgbClr val="222222"/>
                </a:solidFill>
              </a:rPr>
              <a:t>Obstet</a:t>
            </a:r>
            <a:r>
              <a:rPr lang="tr-TR" sz="3200" dirty="0">
                <a:solidFill>
                  <a:srgbClr val="222222"/>
                </a:solidFill>
              </a:rPr>
              <a:t> </a:t>
            </a:r>
            <a:r>
              <a:rPr lang="tr-TR" sz="3200" dirty="0" err="1">
                <a:solidFill>
                  <a:srgbClr val="222222"/>
                </a:solidFill>
              </a:rPr>
              <a:t>Gynecol</a:t>
            </a:r>
            <a:r>
              <a:rPr lang="tr-TR" sz="3200" dirty="0">
                <a:solidFill>
                  <a:srgbClr val="222222"/>
                </a:solidFill>
              </a:rPr>
              <a:t> .1993</a:t>
            </a:r>
            <a:endParaRPr lang="tr-TR" sz="2900" b="0" i="0" u="none" strike="noStrike" dirty="0">
              <a:solidFill>
                <a:srgbClr val="222222"/>
              </a:solidFill>
              <a:effectLst/>
            </a:endParaRPr>
          </a:p>
          <a:p>
            <a:pPr marL="0" indent="0">
              <a:buNone/>
            </a:pPr>
            <a:r>
              <a:rPr lang="tr-TR" sz="3400" b="0" i="0" u="none" strike="noStrike" dirty="0" err="1">
                <a:solidFill>
                  <a:srgbClr val="222222"/>
                </a:solidFill>
                <a:effectLst/>
              </a:rPr>
              <a:t>Barber</a:t>
            </a:r>
            <a:r>
              <a:rPr lang="tr-TR" sz="3400" b="0" i="0" u="none" strike="noStrike" dirty="0">
                <a:solidFill>
                  <a:srgbClr val="222222"/>
                </a:solidFill>
                <a:effectLst/>
              </a:rPr>
              <a:t> MD,. </a:t>
            </a:r>
            <a:r>
              <a:rPr lang="tr-TR" sz="3400" b="0" i="0" u="none" strike="noStrike" dirty="0" err="1">
                <a:solidFill>
                  <a:srgbClr val="222222"/>
                </a:solidFill>
                <a:effectLst/>
              </a:rPr>
              <a:t>Am</a:t>
            </a:r>
            <a:r>
              <a:rPr lang="tr-TR" sz="3400" b="0" i="0" u="none" strike="noStrike" dirty="0">
                <a:solidFill>
                  <a:srgbClr val="222222"/>
                </a:solidFill>
                <a:effectLst/>
              </a:rPr>
              <a:t> J </a:t>
            </a:r>
            <a:r>
              <a:rPr lang="tr-TR" sz="3400" b="0" i="0" u="none" strike="noStrike" dirty="0" err="1">
                <a:solidFill>
                  <a:srgbClr val="222222"/>
                </a:solidFill>
                <a:effectLst/>
              </a:rPr>
              <a:t>Obstet</a:t>
            </a:r>
            <a:r>
              <a:rPr lang="tr-TR" sz="3400" b="0" i="0" u="none" strike="noStrike" dirty="0">
                <a:solidFill>
                  <a:srgbClr val="222222"/>
                </a:solidFill>
                <a:effectLst/>
              </a:rPr>
              <a:t> Gynecol.1999</a:t>
            </a:r>
          </a:p>
        </p:txBody>
      </p:sp>
      <p:sp>
        <p:nvSpPr>
          <p:cNvPr id="4" name="Veri Yer Tutucusu 3">
            <a:extLst>
              <a:ext uri="{FF2B5EF4-FFF2-40B4-BE49-F238E27FC236}">
                <a16:creationId xmlns:a16="http://schemas.microsoft.com/office/drawing/2014/main" id="{4B02906A-BAC5-B614-06EE-055F9F9797FA}"/>
              </a:ext>
            </a:extLst>
          </p:cNvPr>
          <p:cNvSpPr>
            <a:spLocks noGrp="1"/>
          </p:cNvSpPr>
          <p:nvPr>
            <p:ph type="dt" sz="half" idx="10"/>
          </p:nvPr>
        </p:nvSpPr>
        <p:spPr/>
        <p:txBody>
          <a:bodyPr/>
          <a:lstStyle/>
          <a:p>
            <a:endParaRPr lang="en-US"/>
          </a:p>
        </p:txBody>
      </p:sp>
      <p:sp>
        <p:nvSpPr>
          <p:cNvPr id="5" name="Alt Bilgi Yer Tutucusu 4">
            <a:extLst>
              <a:ext uri="{FF2B5EF4-FFF2-40B4-BE49-F238E27FC236}">
                <a16:creationId xmlns:a16="http://schemas.microsoft.com/office/drawing/2014/main" id="{C00D77AA-A2FF-B22B-1484-773079F1F186}"/>
              </a:ext>
            </a:extLst>
          </p:cNvPr>
          <p:cNvSpPr>
            <a:spLocks noGrp="1"/>
          </p:cNvSpPr>
          <p:nvPr>
            <p:ph type="ftr" sz="quarter" idx="11"/>
          </p:nvPr>
        </p:nvSpPr>
        <p:spPr/>
        <p:txBody>
          <a:bodyPr/>
          <a:lstStyle/>
          <a:p>
            <a:r>
              <a:rPr lang="en-US"/>
              <a:t>Dr. Fuat Demirci</a:t>
            </a:r>
          </a:p>
        </p:txBody>
      </p:sp>
      <p:sp>
        <p:nvSpPr>
          <p:cNvPr id="6" name="Slayt Numarası Yer Tutucusu 5">
            <a:extLst>
              <a:ext uri="{FF2B5EF4-FFF2-40B4-BE49-F238E27FC236}">
                <a16:creationId xmlns:a16="http://schemas.microsoft.com/office/drawing/2014/main" id="{8B4E81FF-125A-D8B5-34FF-985F38FE8D89}"/>
              </a:ext>
            </a:extLst>
          </p:cNvPr>
          <p:cNvSpPr>
            <a:spLocks noGrp="1"/>
          </p:cNvSpPr>
          <p:nvPr>
            <p:ph type="sldNum" sz="quarter" idx="12"/>
          </p:nvPr>
        </p:nvSpPr>
        <p:spPr/>
        <p:txBody>
          <a:bodyPr/>
          <a:lstStyle/>
          <a:p>
            <a:fld id="{C8948523-D1C4-AF46-96CD-67AD31957698}" type="slidenum">
              <a:rPr lang="en-US" smtClean="0"/>
              <a:t>22</a:t>
            </a:fld>
            <a:endParaRPr lang="en-US"/>
          </a:p>
        </p:txBody>
      </p:sp>
    </p:spTree>
    <p:extLst>
      <p:ext uri="{BB962C8B-B14F-4D97-AF65-F5344CB8AC3E}">
        <p14:creationId xmlns:p14="http://schemas.microsoft.com/office/powerpoint/2010/main" val="212572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206EF5-739F-B4E3-7E4B-82EB880EFEAA}"/>
              </a:ext>
            </a:extLst>
          </p:cNvPr>
          <p:cNvSpPr>
            <a:spLocks noGrp="1"/>
          </p:cNvSpPr>
          <p:nvPr>
            <p:ph type="title"/>
          </p:nvPr>
        </p:nvSpPr>
        <p:spPr/>
        <p:txBody>
          <a:bodyPr/>
          <a:lstStyle/>
          <a:p>
            <a:r>
              <a:rPr lang="en-US" dirty="0"/>
              <a:t>	SRS implant </a:t>
            </a:r>
            <a:r>
              <a:rPr lang="en-US" dirty="0" err="1"/>
              <a:t>operasyonu</a:t>
            </a:r>
            <a:endParaRPr lang="en-US" dirty="0"/>
          </a:p>
        </p:txBody>
      </p:sp>
      <p:sp>
        <p:nvSpPr>
          <p:cNvPr id="3" name="İçerik Yer Tutucusu 2">
            <a:extLst>
              <a:ext uri="{FF2B5EF4-FFF2-40B4-BE49-F238E27FC236}">
                <a16:creationId xmlns:a16="http://schemas.microsoft.com/office/drawing/2014/main" id="{41DA407E-C26C-9827-B159-45809C976E19}"/>
              </a:ext>
            </a:extLst>
          </p:cNvPr>
          <p:cNvSpPr>
            <a:spLocks noGrp="1"/>
          </p:cNvSpPr>
          <p:nvPr>
            <p:ph idx="1"/>
          </p:nvPr>
        </p:nvSpPr>
        <p:spPr/>
        <p:txBody>
          <a:bodyPr>
            <a:normAutofit fontScale="85000" lnSpcReduction="20000"/>
          </a:bodyPr>
          <a:lstStyle/>
          <a:p>
            <a:pPr marL="0" indent="0">
              <a:buNone/>
            </a:pPr>
            <a:r>
              <a:rPr lang="en-US" sz="4000" dirty="0"/>
              <a:t>SRS implant </a:t>
            </a:r>
            <a:r>
              <a:rPr lang="en-US" sz="4000" dirty="0" err="1"/>
              <a:t>vajina</a:t>
            </a:r>
            <a:r>
              <a:rPr lang="en-US" sz="4000" dirty="0"/>
              <a:t> </a:t>
            </a:r>
            <a:r>
              <a:rPr lang="en-US" sz="4000" dirty="0" err="1"/>
              <a:t>ön</a:t>
            </a:r>
            <a:r>
              <a:rPr lang="en-US" sz="4000" dirty="0"/>
              <a:t> </a:t>
            </a:r>
            <a:r>
              <a:rPr lang="en-US" sz="4000" dirty="0" err="1"/>
              <a:t>duvarının</a:t>
            </a:r>
            <a:r>
              <a:rPr lang="en-US" sz="4000" dirty="0"/>
              <a:t> </a:t>
            </a:r>
            <a:r>
              <a:rPr lang="en-US" sz="4000" dirty="0" err="1"/>
              <a:t>bütün</a:t>
            </a:r>
            <a:r>
              <a:rPr lang="en-US" sz="4000" dirty="0"/>
              <a:t> </a:t>
            </a:r>
            <a:r>
              <a:rPr lang="en-US" sz="4000" dirty="0" err="1"/>
              <a:t>defekt</a:t>
            </a:r>
            <a:r>
              <a:rPr lang="en-US" sz="4000" dirty="0"/>
              <a:t> </a:t>
            </a:r>
            <a:r>
              <a:rPr lang="en-US" sz="4000" dirty="0" err="1"/>
              <a:t>alanlarını</a:t>
            </a:r>
            <a:r>
              <a:rPr lang="en-US" sz="4000" dirty="0"/>
              <a:t> </a:t>
            </a:r>
            <a:r>
              <a:rPr lang="en-US" sz="4000" dirty="0" err="1"/>
              <a:t>tek</a:t>
            </a:r>
            <a:r>
              <a:rPr lang="en-US" sz="4000" dirty="0"/>
              <a:t> </a:t>
            </a:r>
            <a:r>
              <a:rPr lang="en-US" sz="4000" dirty="0" err="1"/>
              <a:t>seansta</a:t>
            </a:r>
            <a:r>
              <a:rPr lang="en-US" sz="4000" dirty="0"/>
              <a:t> </a:t>
            </a:r>
            <a:r>
              <a:rPr lang="en-US" sz="4000" dirty="0" err="1"/>
              <a:t>düzeltmektedir</a:t>
            </a:r>
            <a:r>
              <a:rPr lang="en-US" sz="4000" dirty="0"/>
              <a:t>. </a:t>
            </a:r>
          </a:p>
          <a:p>
            <a:pPr marL="0" indent="0">
              <a:buNone/>
            </a:pPr>
            <a:endParaRPr lang="en-US" sz="4000" dirty="0"/>
          </a:p>
          <a:p>
            <a:pPr marL="0" indent="0">
              <a:buNone/>
            </a:pPr>
            <a:r>
              <a:rPr lang="en-US" sz="4000" dirty="0" err="1"/>
              <a:t>Günümüzde</a:t>
            </a:r>
            <a:r>
              <a:rPr lang="en-US" sz="4000" dirty="0"/>
              <a:t> </a:t>
            </a:r>
            <a:r>
              <a:rPr lang="en-US" sz="4000" dirty="0" err="1"/>
              <a:t>bu</a:t>
            </a:r>
            <a:r>
              <a:rPr lang="en-US" sz="4000" dirty="0"/>
              <a:t> </a:t>
            </a:r>
            <a:r>
              <a:rPr lang="en-US" sz="4000" dirty="0" err="1"/>
              <a:t>kadar</a:t>
            </a:r>
            <a:r>
              <a:rPr lang="en-US" sz="4000" dirty="0"/>
              <a:t> </a:t>
            </a:r>
            <a:r>
              <a:rPr lang="en-US" sz="4000" dirty="0" err="1"/>
              <a:t>kısa</a:t>
            </a:r>
            <a:r>
              <a:rPr lang="en-US" sz="4000" dirty="0"/>
              <a:t> </a:t>
            </a:r>
            <a:r>
              <a:rPr lang="en-US" sz="4000" dirty="0" err="1"/>
              <a:t>sürede</a:t>
            </a:r>
            <a:r>
              <a:rPr lang="en-US" sz="4000" dirty="0"/>
              <a:t> </a:t>
            </a:r>
            <a:r>
              <a:rPr lang="en-US" sz="4000" dirty="0" err="1"/>
              <a:t>ve</a:t>
            </a:r>
            <a:r>
              <a:rPr lang="en-US" sz="4000" dirty="0"/>
              <a:t> </a:t>
            </a:r>
            <a:r>
              <a:rPr lang="en-US" sz="4000" dirty="0" err="1"/>
              <a:t>kolay</a:t>
            </a:r>
            <a:r>
              <a:rPr lang="en-US" sz="4000" dirty="0"/>
              <a:t> </a:t>
            </a:r>
            <a:r>
              <a:rPr lang="en-US" sz="4000" dirty="0" err="1"/>
              <a:t>girişimle</a:t>
            </a:r>
            <a:r>
              <a:rPr lang="en-US" sz="4000" dirty="0"/>
              <a:t>  </a:t>
            </a:r>
            <a:r>
              <a:rPr lang="en-US" sz="4000" dirty="0" err="1"/>
              <a:t>bu</a:t>
            </a:r>
            <a:r>
              <a:rPr lang="en-US" sz="4000" dirty="0"/>
              <a:t> </a:t>
            </a:r>
            <a:r>
              <a:rPr lang="en-US" sz="4000" dirty="0" err="1"/>
              <a:t>defekt</a:t>
            </a:r>
            <a:r>
              <a:rPr lang="en-US" sz="4000" dirty="0"/>
              <a:t> </a:t>
            </a:r>
            <a:r>
              <a:rPr lang="en-US" sz="4000" dirty="0" err="1"/>
              <a:t>alanlarını</a:t>
            </a:r>
            <a:r>
              <a:rPr lang="en-US" sz="4000" dirty="0"/>
              <a:t> </a:t>
            </a:r>
            <a:r>
              <a:rPr lang="en-US" sz="4000" dirty="0" err="1"/>
              <a:t>düzelten</a:t>
            </a:r>
            <a:r>
              <a:rPr lang="en-US" sz="4000" dirty="0"/>
              <a:t> </a:t>
            </a:r>
            <a:r>
              <a:rPr lang="en-US" sz="4000" dirty="0" err="1"/>
              <a:t>başka</a:t>
            </a:r>
            <a:r>
              <a:rPr lang="en-US" sz="4000" dirty="0"/>
              <a:t> </a:t>
            </a:r>
            <a:r>
              <a:rPr lang="en-US" sz="4000" dirty="0" err="1"/>
              <a:t>bir</a:t>
            </a:r>
            <a:r>
              <a:rPr lang="en-US" sz="4000" dirty="0"/>
              <a:t> </a:t>
            </a:r>
            <a:r>
              <a:rPr lang="en-US" sz="4000" dirty="0" err="1"/>
              <a:t>operasyon</a:t>
            </a:r>
            <a:r>
              <a:rPr lang="en-US" sz="4000" dirty="0"/>
              <a:t> </a:t>
            </a:r>
            <a:r>
              <a:rPr lang="en-US" sz="4000" dirty="0" err="1"/>
              <a:t>yoktur</a:t>
            </a:r>
            <a:r>
              <a:rPr lang="en-US" sz="4000" dirty="0"/>
              <a:t>.</a:t>
            </a:r>
          </a:p>
          <a:p>
            <a:pPr marL="0" indent="0">
              <a:buNone/>
            </a:pPr>
            <a:endParaRPr lang="en-US" sz="4000" dirty="0"/>
          </a:p>
          <a:p>
            <a:r>
              <a:rPr lang="en-US" sz="4000" dirty="0" err="1">
                <a:solidFill>
                  <a:srgbClr val="FF0000"/>
                </a:solidFill>
              </a:rPr>
              <a:t>Santral</a:t>
            </a:r>
            <a:r>
              <a:rPr lang="en-US" sz="4000" dirty="0">
                <a:solidFill>
                  <a:srgbClr val="FF0000"/>
                </a:solidFill>
              </a:rPr>
              <a:t> </a:t>
            </a:r>
            <a:r>
              <a:rPr lang="en-US" sz="4000" dirty="0" err="1">
                <a:solidFill>
                  <a:srgbClr val="FF0000"/>
                </a:solidFill>
              </a:rPr>
              <a:t>defekt</a:t>
            </a:r>
            <a:r>
              <a:rPr lang="en-US" sz="4000" dirty="0">
                <a:solidFill>
                  <a:srgbClr val="FF0000"/>
                </a:solidFill>
              </a:rPr>
              <a:t>	</a:t>
            </a:r>
          </a:p>
          <a:p>
            <a:r>
              <a:rPr lang="en-US" sz="4000" dirty="0" err="1">
                <a:solidFill>
                  <a:srgbClr val="FF0000"/>
                </a:solidFill>
              </a:rPr>
              <a:t>Yükek</a:t>
            </a:r>
            <a:r>
              <a:rPr lang="en-US" sz="4000" dirty="0">
                <a:solidFill>
                  <a:srgbClr val="FF0000"/>
                </a:solidFill>
              </a:rPr>
              <a:t> </a:t>
            </a:r>
            <a:r>
              <a:rPr lang="en-US" sz="4000" dirty="0" err="1">
                <a:solidFill>
                  <a:srgbClr val="FF0000"/>
                </a:solidFill>
              </a:rPr>
              <a:t>sistosel</a:t>
            </a:r>
            <a:r>
              <a:rPr lang="en-US" sz="4000" dirty="0">
                <a:solidFill>
                  <a:srgbClr val="FF0000"/>
                </a:solidFill>
              </a:rPr>
              <a:t>(</a:t>
            </a:r>
            <a:r>
              <a:rPr lang="en-US" sz="4000" dirty="0" err="1">
                <a:solidFill>
                  <a:srgbClr val="FF0000"/>
                </a:solidFill>
              </a:rPr>
              <a:t>tarnsvers</a:t>
            </a:r>
            <a:r>
              <a:rPr lang="en-US" sz="4000" dirty="0">
                <a:solidFill>
                  <a:srgbClr val="FF0000"/>
                </a:solidFill>
              </a:rPr>
              <a:t> </a:t>
            </a:r>
            <a:r>
              <a:rPr lang="en-US" sz="4000" dirty="0" err="1">
                <a:solidFill>
                  <a:srgbClr val="FF0000"/>
                </a:solidFill>
              </a:rPr>
              <a:t>defekt</a:t>
            </a:r>
            <a:r>
              <a:rPr lang="en-US" sz="4000" dirty="0">
                <a:solidFill>
                  <a:srgbClr val="FF0000"/>
                </a:solidFill>
              </a:rPr>
              <a:t>)</a:t>
            </a:r>
          </a:p>
          <a:p>
            <a:r>
              <a:rPr lang="en-US" sz="4000" dirty="0" err="1">
                <a:solidFill>
                  <a:srgbClr val="FF0000"/>
                </a:solidFill>
              </a:rPr>
              <a:t>Paravajinal</a:t>
            </a:r>
            <a:r>
              <a:rPr lang="en-US" sz="4000" dirty="0">
                <a:solidFill>
                  <a:srgbClr val="FF0000"/>
                </a:solidFill>
              </a:rPr>
              <a:t> </a:t>
            </a:r>
            <a:r>
              <a:rPr lang="en-US" sz="4000" dirty="0" err="1">
                <a:solidFill>
                  <a:srgbClr val="FF0000"/>
                </a:solidFill>
              </a:rPr>
              <a:t>defekt</a:t>
            </a:r>
            <a:endParaRPr lang="en-US" sz="4000" dirty="0">
              <a:solidFill>
                <a:srgbClr val="FF0000"/>
              </a:solidFill>
            </a:endParaRPr>
          </a:p>
        </p:txBody>
      </p:sp>
      <p:sp>
        <p:nvSpPr>
          <p:cNvPr id="4" name="Veri Yer Tutucusu 3">
            <a:extLst>
              <a:ext uri="{FF2B5EF4-FFF2-40B4-BE49-F238E27FC236}">
                <a16:creationId xmlns:a16="http://schemas.microsoft.com/office/drawing/2014/main" id="{A01B7834-A5C5-D21B-4FCB-1CACE005237C}"/>
              </a:ext>
            </a:extLst>
          </p:cNvPr>
          <p:cNvSpPr>
            <a:spLocks noGrp="1"/>
          </p:cNvSpPr>
          <p:nvPr>
            <p:ph type="dt" sz="half" idx="10"/>
          </p:nvPr>
        </p:nvSpPr>
        <p:spPr/>
        <p:txBody>
          <a:bodyPr/>
          <a:lstStyle/>
          <a:p>
            <a:endParaRPr lang="en-US" dirty="0"/>
          </a:p>
        </p:txBody>
      </p:sp>
      <p:sp>
        <p:nvSpPr>
          <p:cNvPr id="5" name="Alt Bilgi Yer Tutucusu 4">
            <a:extLst>
              <a:ext uri="{FF2B5EF4-FFF2-40B4-BE49-F238E27FC236}">
                <a16:creationId xmlns:a16="http://schemas.microsoft.com/office/drawing/2014/main" id="{BC4980B8-A94D-E209-0145-559752BF4279}"/>
              </a:ext>
            </a:extLst>
          </p:cNvPr>
          <p:cNvSpPr>
            <a:spLocks noGrp="1"/>
          </p:cNvSpPr>
          <p:nvPr>
            <p:ph type="ftr" sz="quarter" idx="11"/>
          </p:nvPr>
        </p:nvSpPr>
        <p:spPr/>
        <p:txBody>
          <a:bodyPr/>
          <a:lstStyle/>
          <a:p>
            <a:r>
              <a:rPr lang="en-US"/>
              <a:t>Dr. Fuat Demirci</a:t>
            </a:r>
          </a:p>
        </p:txBody>
      </p:sp>
      <p:sp>
        <p:nvSpPr>
          <p:cNvPr id="6" name="Slayt Numarası Yer Tutucusu 5">
            <a:extLst>
              <a:ext uri="{FF2B5EF4-FFF2-40B4-BE49-F238E27FC236}">
                <a16:creationId xmlns:a16="http://schemas.microsoft.com/office/drawing/2014/main" id="{B7E3D63E-E512-0625-93AC-1CF4EAE1BAB4}"/>
              </a:ext>
            </a:extLst>
          </p:cNvPr>
          <p:cNvSpPr>
            <a:spLocks noGrp="1"/>
          </p:cNvSpPr>
          <p:nvPr>
            <p:ph type="sldNum" sz="quarter" idx="12"/>
          </p:nvPr>
        </p:nvSpPr>
        <p:spPr/>
        <p:txBody>
          <a:bodyPr/>
          <a:lstStyle/>
          <a:p>
            <a:fld id="{C8948523-D1C4-AF46-96CD-67AD31957698}" type="slidenum">
              <a:rPr lang="en-US" smtClean="0"/>
              <a:t>23</a:t>
            </a:fld>
            <a:endParaRPr lang="en-US"/>
          </a:p>
        </p:txBody>
      </p:sp>
    </p:spTree>
    <p:extLst>
      <p:ext uri="{BB962C8B-B14F-4D97-AF65-F5344CB8AC3E}">
        <p14:creationId xmlns:p14="http://schemas.microsoft.com/office/powerpoint/2010/main" val="401312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D48374-13E9-4F44-8FA9-5C7908CD22B1}"/>
              </a:ext>
            </a:extLst>
          </p:cNvPr>
          <p:cNvSpPr>
            <a:spLocks noGrp="1"/>
          </p:cNvSpPr>
          <p:nvPr>
            <p:ph idx="1"/>
          </p:nvPr>
        </p:nvSpPr>
        <p:spPr>
          <a:xfrm>
            <a:off x="894144" y="1560412"/>
            <a:ext cx="7908403" cy="4168945"/>
          </a:xfrm>
        </p:spPr>
        <p:txBody>
          <a:bodyPr numCol="2">
            <a:normAutofit fontScale="70000" lnSpcReduction="20000"/>
          </a:bodyPr>
          <a:lstStyle/>
          <a:p>
            <a:pPr marL="0" indent="0">
              <a:lnSpc>
                <a:spcPct val="160000"/>
              </a:lnSpc>
              <a:buNone/>
            </a:pPr>
            <a:r>
              <a:rPr lang="en-US" sz="2400" dirty="0" err="1"/>
              <a:t>Almanya</a:t>
            </a:r>
            <a:endParaRPr lang="en-US" sz="2400" dirty="0"/>
          </a:p>
          <a:p>
            <a:pPr>
              <a:lnSpc>
                <a:spcPct val="160000"/>
              </a:lnSpc>
            </a:pPr>
            <a:r>
              <a:rPr lang="en-US" sz="2400" dirty="0" err="1"/>
              <a:t>İsrail</a:t>
            </a:r>
            <a:r>
              <a:rPr lang="en-US" sz="2400" dirty="0"/>
              <a:t>,</a:t>
            </a:r>
          </a:p>
          <a:p>
            <a:pPr>
              <a:lnSpc>
                <a:spcPct val="160000"/>
              </a:lnSpc>
            </a:pPr>
            <a:r>
              <a:rPr lang="en-US" sz="2400" dirty="0"/>
              <a:t> </a:t>
            </a:r>
            <a:r>
              <a:rPr lang="en-US" sz="2400" dirty="0" err="1"/>
              <a:t>Macaristan</a:t>
            </a:r>
            <a:endParaRPr lang="en-US" sz="2400" dirty="0"/>
          </a:p>
          <a:p>
            <a:pPr>
              <a:lnSpc>
                <a:spcPct val="160000"/>
              </a:lnSpc>
            </a:pPr>
            <a:r>
              <a:rPr lang="en-US" sz="2400" dirty="0" err="1"/>
              <a:t>İsviçre</a:t>
            </a:r>
            <a:endParaRPr lang="en-US" sz="2400" dirty="0"/>
          </a:p>
          <a:p>
            <a:pPr>
              <a:lnSpc>
                <a:spcPct val="160000"/>
              </a:lnSpc>
            </a:pPr>
            <a:r>
              <a:rPr lang="en-US" sz="2400" dirty="0" err="1"/>
              <a:t>Avusturya</a:t>
            </a:r>
            <a:r>
              <a:rPr lang="en-US" sz="2400" dirty="0"/>
              <a:t>,</a:t>
            </a:r>
          </a:p>
          <a:p>
            <a:pPr>
              <a:lnSpc>
                <a:spcPct val="160000"/>
              </a:lnSpc>
            </a:pPr>
            <a:r>
              <a:rPr lang="en-US" sz="2400" dirty="0" err="1"/>
              <a:t>Polonya</a:t>
            </a:r>
            <a:endParaRPr lang="en-US" sz="2400" dirty="0"/>
          </a:p>
          <a:p>
            <a:pPr>
              <a:lnSpc>
                <a:spcPct val="160000"/>
              </a:lnSpc>
            </a:pPr>
            <a:r>
              <a:rPr lang="en-US" sz="2400" dirty="0"/>
              <a:t> </a:t>
            </a:r>
            <a:r>
              <a:rPr lang="en-US" sz="2400" dirty="0" err="1"/>
              <a:t>İtalya</a:t>
            </a:r>
            <a:endParaRPr lang="en-US" sz="2400" dirty="0"/>
          </a:p>
          <a:p>
            <a:pPr>
              <a:lnSpc>
                <a:spcPct val="160000"/>
              </a:lnSpc>
            </a:pPr>
            <a:r>
              <a:rPr lang="en-US" sz="2400" dirty="0" err="1"/>
              <a:t>Sırbistan</a:t>
            </a:r>
            <a:endParaRPr lang="en-US" sz="2400" dirty="0"/>
          </a:p>
          <a:p>
            <a:pPr>
              <a:lnSpc>
                <a:spcPct val="160000"/>
              </a:lnSpc>
            </a:pPr>
            <a:r>
              <a:rPr lang="en-US" sz="2400" dirty="0" err="1"/>
              <a:t>Çekya</a:t>
            </a:r>
            <a:endParaRPr lang="en-US" sz="2400" dirty="0"/>
          </a:p>
          <a:p>
            <a:pPr>
              <a:lnSpc>
                <a:spcPct val="160000"/>
              </a:lnSpc>
            </a:pPr>
            <a:r>
              <a:rPr lang="en-US" sz="2400" dirty="0" err="1"/>
              <a:t>Slovakya</a:t>
            </a:r>
            <a:endParaRPr lang="en-US" sz="2400" dirty="0"/>
          </a:p>
          <a:p>
            <a:pPr>
              <a:lnSpc>
                <a:spcPct val="160000"/>
              </a:lnSpc>
            </a:pPr>
            <a:r>
              <a:rPr lang="en-US" sz="2400" dirty="0" err="1"/>
              <a:t>Meksika</a:t>
            </a:r>
            <a:endParaRPr lang="en-US" sz="2400" dirty="0"/>
          </a:p>
          <a:p>
            <a:pPr>
              <a:lnSpc>
                <a:spcPct val="160000"/>
              </a:lnSpc>
            </a:pPr>
            <a:r>
              <a:rPr lang="en-US" sz="2400" dirty="0" err="1"/>
              <a:t>Kolombiya</a:t>
            </a:r>
            <a:endParaRPr lang="en-US" sz="2400" dirty="0"/>
          </a:p>
          <a:p>
            <a:pPr>
              <a:lnSpc>
                <a:spcPct val="160000"/>
              </a:lnSpc>
            </a:pPr>
            <a:r>
              <a:rPr lang="en-US" sz="2400" dirty="0" err="1"/>
              <a:t>Tayvan</a:t>
            </a:r>
            <a:endParaRPr lang="en-US" sz="2400" dirty="0"/>
          </a:p>
          <a:p>
            <a:pPr>
              <a:lnSpc>
                <a:spcPct val="160000"/>
              </a:lnSpc>
            </a:pPr>
            <a:r>
              <a:rPr lang="en-US" sz="2400" dirty="0" err="1"/>
              <a:t>İspanya’da</a:t>
            </a:r>
            <a:r>
              <a:rPr lang="en-US" sz="2400" dirty="0"/>
              <a:t> son 3 </a:t>
            </a:r>
            <a:r>
              <a:rPr lang="en-US" sz="2400" dirty="0" err="1"/>
              <a:t>yılda</a:t>
            </a:r>
            <a:r>
              <a:rPr lang="en-US" sz="2400" dirty="0"/>
              <a:t> 4000’den </a:t>
            </a:r>
            <a:r>
              <a:rPr lang="en-US" sz="2400" dirty="0" err="1"/>
              <a:t>fazla</a:t>
            </a:r>
            <a:r>
              <a:rPr lang="en-US" sz="2400" dirty="0"/>
              <a:t> SRS operasyonu </a:t>
            </a:r>
            <a:r>
              <a:rPr lang="en-US" sz="2400" dirty="0" err="1"/>
              <a:t>uygulanmıştır</a:t>
            </a:r>
            <a:endParaRPr lang="en-US" sz="2400" dirty="0"/>
          </a:p>
          <a:p>
            <a:pPr marL="0" indent="0">
              <a:lnSpc>
                <a:spcPct val="160000"/>
              </a:lnSpc>
              <a:buNone/>
            </a:pPr>
            <a:endParaRPr lang="tr-TR" sz="2400" dirty="0"/>
          </a:p>
          <a:p>
            <a:pPr marL="0" indent="0">
              <a:buNone/>
            </a:pPr>
            <a:endParaRPr lang="en-US" dirty="0"/>
          </a:p>
        </p:txBody>
      </p:sp>
      <p:sp>
        <p:nvSpPr>
          <p:cNvPr id="4" name="Başlık 1">
            <a:extLst>
              <a:ext uri="{FF2B5EF4-FFF2-40B4-BE49-F238E27FC236}">
                <a16:creationId xmlns:a16="http://schemas.microsoft.com/office/drawing/2014/main" id="{6B69BE9A-EA6E-8B4C-A3E2-09B38D9FEF2A}"/>
              </a:ext>
            </a:extLst>
          </p:cNvPr>
          <p:cNvSpPr>
            <a:spLocks noGrp="1"/>
          </p:cNvSpPr>
          <p:nvPr>
            <p:ph type="title"/>
          </p:nvPr>
        </p:nvSpPr>
        <p:spPr>
          <a:xfrm>
            <a:off x="400050" y="365126"/>
            <a:ext cx="8401050" cy="1325563"/>
          </a:xfrm>
        </p:spPr>
        <p:txBody>
          <a:bodyPr/>
          <a:lstStyle/>
          <a:p>
            <a:r>
              <a:rPr lang="en-US" dirty="0"/>
              <a:t>Self Retaining Support (SRS) implant</a:t>
            </a:r>
          </a:p>
        </p:txBody>
      </p:sp>
      <p:pic>
        <p:nvPicPr>
          <p:cNvPr id="5" name="İçerik Yer Tutucusu 7">
            <a:extLst>
              <a:ext uri="{FF2B5EF4-FFF2-40B4-BE49-F238E27FC236}">
                <a16:creationId xmlns:a16="http://schemas.microsoft.com/office/drawing/2014/main" id="{CE0AC48E-2CB9-BE48-9972-F3C1BE265AEA}"/>
              </a:ext>
            </a:extLst>
          </p:cNvPr>
          <p:cNvPicPr>
            <a:picLocks noChangeAspect="1"/>
          </p:cNvPicPr>
          <p:nvPr/>
        </p:nvPicPr>
        <p:blipFill>
          <a:blip r:embed="rId3"/>
          <a:stretch>
            <a:fillRect/>
          </a:stretch>
        </p:blipFill>
        <p:spPr>
          <a:xfrm>
            <a:off x="6230443" y="1560412"/>
            <a:ext cx="2513507" cy="1837957"/>
          </a:xfrm>
          <a:prstGeom prst="rect">
            <a:avLst/>
          </a:prstGeom>
        </p:spPr>
      </p:pic>
      <p:sp>
        <p:nvSpPr>
          <p:cNvPr id="2" name="Veri Yer Tutucusu 1">
            <a:extLst>
              <a:ext uri="{FF2B5EF4-FFF2-40B4-BE49-F238E27FC236}">
                <a16:creationId xmlns:a16="http://schemas.microsoft.com/office/drawing/2014/main" id="{78B70BD1-5D7B-40EA-8EEB-90D19912A187}"/>
              </a:ext>
            </a:extLst>
          </p:cNvPr>
          <p:cNvSpPr>
            <a:spLocks noGrp="1"/>
          </p:cNvSpPr>
          <p:nvPr>
            <p:ph type="dt" sz="half" idx="10"/>
          </p:nvPr>
        </p:nvSpPr>
        <p:spPr/>
        <p:txBody>
          <a:bodyPr/>
          <a:lstStyle/>
          <a:p>
            <a:endParaRPr lang="en-US"/>
          </a:p>
        </p:txBody>
      </p:sp>
      <p:sp>
        <p:nvSpPr>
          <p:cNvPr id="7" name="Slayt Numarası Yer Tutucusu 6">
            <a:extLst>
              <a:ext uri="{FF2B5EF4-FFF2-40B4-BE49-F238E27FC236}">
                <a16:creationId xmlns:a16="http://schemas.microsoft.com/office/drawing/2014/main" id="{9D19A11F-D5F9-9B63-55DD-86BB89DF40E0}"/>
              </a:ext>
            </a:extLst>
          </p:cNvPr>
          <p:cNvSpPr>
            <a:spLocks noGrp="1"/>
          </p:cNvSpPr>
          <p:nvPr>
            <p:ph type="sldNum" sz="quarter" idx="12"/>
          </p:nvPr>
        </p:nvSpPr>
        <p:spPr/>
        <p:txBody>
          <a:bodyPr/>
          <a:lstStyle/>
          <a:p>
            <a:fld id="{C8948523-D1C4-AF46-96CD-67AD31957698}" type="slidenum">
              <a:rPr lang="en-US" smtClean="0"/>
              <a:t>24</a:t>
            </a:fld>
            <a:endParaRPr lang="en-US"/>
          </a:p>
        </p:txBody>
      </p:sp>
      <p:sp>
        <p:nvSpPr>
          <p:cNvPr id="6" name="Alt Bilgi Yer Tutucusu 5">
            <a:extLst>
              <a:ext uri="{FF2B5EF4-FFF2-40B4-BE49-F238E27FC236}">
                <a16:creationId xmlns:a16="http://schemas.microsoft.com/office/drawing/2014/main" id="{4AE5227A-C14D-EA04-0350-A645E1C305C2}"/>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2038218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512DE2-ED65-3045-8B6C-69F46146C994}"/>
              </a:ext>
            </a:extLst>
          </p:cNvPr>
          <p:cNvSpPr>
            <a:spLocks noGrp="1"/>
          </p:cNvSpPr>
          <p:nvPr>
            <p:ph type="title"/>
          </p:nvPr>
        </p:nvSpPr>
        <p:spPr>
          <a:xfrm>
            <a:off x="400050" y="365127"/>
            <a:ext cx="8401050" cy="968374"/>
          </a:xfrm>
        </p:spPr>
        <p:txBody>
          <a:bodyPr>
            <a:normAutofit fontScale="90000"/>
          </a:bodyPr>
          <a:lstStyle/>
          <a:p>
            <a:r>
              <a:rPr lang="en-US" dirty="0"/>
              <a:t>Self Retaining Support (SRS) implant</a:t>
            </a:r>
          </a:p>
        </p:txBody>
      </p:sp>
      <p:sp>
        <p:nvSpPr>
          <p:cNvPr id="3" name="İçerik Yer Tutucusu 2">
            <a:extLst>
              <a:ext uri="{FF2B5EF4-FFF2-40B4-BE49-F238E27FC236}">
                <a16:creationId xmlns:a16="http://schemas.microsoft.com/office/drawing/2014/main" id="{6874FD24-1171-FF41-95D2-1C8654780378}"/>
              </a:ext>
            </a:extLst>
          </p:cNvPr>
          <p:cNvSpPr>
            <a:spLocks noGrp="1"/>
          </p:cNvSpPr>
          <p:nvPr>
            <p:ph idx="1"/>
          </p:nvPr>
        </p:nvSpPr>
        <p:spPr>
          <a:xfrm>
            <a:off x="400050" y="1333501"/>
            <a:ext cx="8401050" cy="5022850"/>
          </a:xfrm>
        </p:spPr>
        <p:txBody>
          <a:bodyPr>
            <a:normAutofit fontScale="85000" lnSpcReduction="20000"/>
          </a:bodyPr>
          <a:lstStyle/>
          <a:p>
            <a:pPr marL="0" indent="0">
              <a:buNone/>
            </a:pPr>
            <a:r>
              <a:rPr lang="en-US" dirty="0" err="1"/>
              <a:t>Prospektif</a:t>
            </a:r>
            <a:r>
              <a:rPr lang="en-US" dirty="0"/>
              <a:t> multicenter </a:t>
            </a:r>
            <a:r>
              <a:rPr lang="en-US" dirty="0" err="1"/>
              <a:t>çalışma</a:t>
            </a:r>
            <a:endParaRPr lang="en-US" dirty="0"/>
          </a:p>
          <a:p>
            <a:r>
              <a:rPr lang="en-US" dirty="0"/>
              <a:t>67 hasta 36 ay </a:t>
            </a:r>
            <a:r>
              <a:rPr lang="en-US" dirty="0" err="1"/>
              <a:t>takip</a:t>
            </a:r>
            <a:endParaRPr lang="en-US" dirty="0"/>
          </a:p>
          <a:p>
            <a:r>
              <a:rPr lang="en-US" dirty="0" err="1"/>
              <a:t>Değerlendirmede</a:t>
            </a:r>
            <a:endParaRPr lang="en-US" dirty="0"/>
          </a:p>
          <a:p>
            <a:r>
              <a:rPr lang="en-US" dirty="0"/>
              <a:t>POP-Q, UDI-6, PFDI-20, PISQ-12 </a:t>
            </a:r>
            <a:r>
              <a:rPr lang="en-US" dirty="0" err="1"/>
              <a:t>kullanılmış</a:t>
            </a:r>
            <a:r>
              <a:rPr lang="en-US" dirty="0"/>
              <a:t>.</a:t>
            </a:r>
          </a:p>
          <a:p>
            <a:r>
              <a:rPr lang="en-US" dirty="0" err="1"/>
              <a:t>Ortalama</a:t>
            </a:r>
            <a:r>
              <a:rPr lang="en-US" dirty="0"/>
              <a:t> </a:t>
            </a:r>
            <a:r>
              <a:rPr lang="en-US" dirty="0" err="1"/>
              <a:t>Operasyon</a:t>
            </a:r>
            <a:r>
              <a:rPr lang="en-US" dirty="0"/>
              <a:t> </a:t>
            </a:r>
            <a:r>
              <a:rPr lang="en-US" dirty="0" err="1"/>
              <a:t>süresi</a:t>
            </a:r>
            <a:r>
              <a:rPr lang="en-US" dirty="0"/>
              <a:t> </a:t>
            </a:r>
            <a:r>
              <a:rPr lang="en-US" dirty="0">
                <a:solidFill>
                  <a:srgbClr val="FF0000"/>
                </a:solidFill>
              </a:rPr>
              <a:t>27</a:t>
            </a:r>
            <a:r>
              <a:rPr lang="en-US" dirty="0"/>
              <a:t> </a:t>
            </a:r>
            <a:r>
              <a:rPr lang="en-US" dirty="0" err="1"/>
              <a:t>dakika</a:t>
            </a:r>
            <a:endParaRPr lang="en-US" dirty="0"/>
          </a:p>
          <a:p>
            <a:r>
              <a:rPr lang="en-US" dirty="0"/>
              <a:t>2 </a:t>
            </a:r>
            <a:r>
              <a:rPr lang="en-US" dirty="0" err="1"/>
              <a:t>olguda</a:t>
            </a:r>
            <a:r>
              <a:rPr lang="en-US" dirty="0"/>
              <a:t> </a:t>
            </a:r>
            <a:r>
              <a:rPr lang="en-US" dirty="0" err="1"/>
              <a:t>denovo</a:t>
            </a:r>
            <a:r>
              <a:rPr lang="en-US" dirty="0"/>
              <a:t> SUİ </a:t>
            </a:r>
          </a:p>
          <a:p>
            <a:r>
              <a:rPr lang="en-US" dirty="0"/>
              <a:t>1 </a:t>
            </a:r>
            <a:r>
              <a:rPr lang="en-US" dirty="0" err="1"/>
              <a:t>olguda</a:t>
            </a:r>
            <a:r>
              <a:rPr lang="en-US" dirty="0"/>
              <a:t> </a:t>
            </a:r>
            <a:r>
              <a:rPr lang="en-US" dirty="0" err="1"/>
              <a:t>çerçeveye</a:t>
            </a:r>
            <a:r>
              <a:rPr lang="en-US" dirty="0"/>
              <a:t> </a:t>
            </a:r>
            <a:r>
              <a:rPr lang="en-US" dirty="0" err="1"/>
              <a:t>bağlı</a:t>
            </a:r>
            <a:r>
              <a:rPr lang="en-US" dirty="0"/>
              <a:t> </a:t>
            </a:r>
            <a:r>
              <a:rPr lang="en-US" dirty="0" err="1"/>
              <a:t>erozyon</a:t>
            </a:r>
            <a:r>
              <a:rPr lang="en-US" dirty="0"/>
              <a:t>. </a:t>
            </a:r>
            <a:r>
              <a:rPr lang="en-US" dirty="0" err="1"/>
              <a:t>Meşe</a:t>
            </a:r>
            <a:r>
              <a:rPr lang="en-US" dirty="0"/>
              <a:t> </a:t>
            </a:r>
            <a:r>
              <a:rPr lang="en-US" dirty="0" err="1"/>
              <a:t>bağlı</a:t>
            </a:r>
            <a:r>
              <a:rPr lang="en-US" dirty="0"/>
              <a:t> yok</a:t>
            </a:r>
          </a:p>
          <a:p>
            <a:r>
              <a:rPr lang="en-US" dirty="0"/>
              <a:t>2 </a:t>
            </a:r>
            <a:r>
              <a:rPr lang="en-US" dirty="0" err="1"/>
              <a:t>üriner</a:t>
            </a:r>
            <a:r>
              <a:rPr lang="en-US" dirty="0"/>
              <a:t> </a:t>
            </a:r>
            <a:r>
              <a:rPr lang="en-US" dirty="0" err="1"/>
              <a:t>retansiyon</a:t>
            </a:r>
            <a:r>
              <a:rPr lang="en-US" dirty="0"/>
              <a:t>, 1 </a:t>
            </a:r>
            <a:r>
              <a:rPr lang="en-US" dirty="0" err="1"/>
              <a:t>işeme</a:t>
            </a:r>
            <a:r>
              <a:rPr lang="en-US" dirty="0"/>
              <a:t> </a:t>
            </a:r>
            <a:r>
              <a:rPr lang="en-US" dirty="0" err="1"/>
              <a:t>fonksiyomn</a:t>
            </a:r>
            <a:r>
              <a:rPr lang="en-US" dirty="0"/>
              <a:t> </a:t>
            </a:r>
            <a:r>
              <a:rPr lang="en-US" dirty="0" err="1"/>
              <a:t>bozukluğu</a:t>
            </a:r>
            <a:endParaRPr lang="en-US" dirty="0"/>
          </a:p>
          <a:p>
            <a:r>
              <a:rPr lang="en-US" dirty="0" err="1"/>
              <a:t>Operasyon</a:t>
            </a:r>
            <a:r>
              <a:rPr lang="en-US" dirty="0"/>
              <a:t> </a:t>
            </a:r>
            <a:r>
              <a:rPr lang="en-US" dirty="0" err="1"/>
              <a:t>sonrası</a:t>
            </a:r>
            <a:r>
              <a:rPr lang="en-US" dirty="0"/>
              <a:t> 2. </a:t>
            </a:r>
            <a:r>
              <a:rPr lang="en-US" dirty="0" err="1"/>
              <a:t>derece</a:t>
            </a:r>
            <a:r>
              <a:rPr lang="en-US" dirty="0"/>
              <a:t> </a:t>
            </a:r>
            <a:r>
              <a:rPr lang="en-US" dirty="0" err="1"/>
              <a:t>rektoselde</a:t>
            </a:r>
            <a:r>
              <a:rPr lang="en-US" dirty="0"/>
              <a:t> % 27 </a:t>
            </a:r>
            <a:r>
              <a:rPr lang="en-US" dirty="0" err="1"/>
              <a:t>artış</a:t>
            </a:r>
            <a:r>
              <a:rPr lang="en-US" dirty="0"/>
              <a:t> </a:t>
            </a:r>
            <a:r>
              <a:rPr lang="en-US" dirty="0" err="1"/>
              <a:t>saptanmış</a:t>
            </a:r>
            <a:endParaRPr lang="en-US" dirty="0"/>
          </a:p>
          <a:p>
            <a:r>
              <a:rPr lang="en-US" dirty="0" err="1"/>
              <a:t>Anatomik</a:t>
            </a:r>
            <a:r>
              <a:rPr lang="en-US" dirty="0"/>
              <a:t> </a:t>
            </a:r>
            <a:r>
              <a:rPr lang="en-US" dirty="0" err="1"/>
              <a:t>başarı</a:t>
            </a:r>
            <a:r>
              <a:rPr lang="en-US" dirty="0"/>
              <a:t> %94.3</a:t>
            </a:r>
          </a:p>
          <a:p>
            <a:r>
              <a:rPr lang="en-US" dirty="0" err="1"/>
              <a:t>Sübjektif</a:t>
            </a:r>
            <a:r>
              <a:rPr lang="en-US" dirty="0"/>
              <a:t> </a:t>
            </a:r>
            <a:r>
              <a:rPr lang="en-US" dirty="0" err="1"/>
              <a:t>başarı</a:t>
            </a:r>
            <a:r>
              <a:rPr lang="en-US" dirty="0"/>
              <a:t> % 98.7</a:t>
            </a:r>
          </a:p>
          <a:p>
            <a:pPr marL="0" indent="0">
              <a:buNone/>
            </a:pPr>
            <a:endParaRPr lang="en-US" sz="1500" dirty="0"/>
          </a:p>
          <a:p>
            <a:pPr marL="0" indent="0">
              <a:buNone/>
            </a:pPr>
            <a:r>
              <a:rPr lang="en-US" sz="1500" dirty="0"/>
              <a:t>Levy G et al. Int </a:t>
            </a:r>
            <a:r>
              <a:rPr lang="en-US" sz="1500" dirty="0" err="1"/>
              <a:t>Urogynecol</a:t>
            </a:r>
            <a:r>
              <a:rPr lang="en-US" sz="1500" dirty="0"/>
              <a:t> J. 2022</a:t>
            </a:r>
          </a:p>
        </p:txBody>
      </p:sp>
      <p:sp>
        <p:nvSpPr>
          <p:cNvPr id="4" name="Veri Yer Tutucusu 3">
            <a:extLst>
              <a:ext uri="{FF2B5EF4-FFF2-40B4-BE49-F238E27FC236}">
                <a16:creationId xmlns:a16="http://schemas.microsoft.com/office/drawing/2014/main" id="{ACC5B764-835D-F249-9516-8B8225902697}"/>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89EFD4F6-C69F-A546-A619-66D402691E6E}"/>
              </a:ext>
            </a:extLst>
          </p:cNvPr>
          <p:cNvSpPr>
            <a:spLocks noGrp="1"/>
          </p:cNvSpPr>
          <p:nvPr>
            <p:ph type="sldNum" sz="quarter" idx="12"/>
          </p:nvPr>
        </p:nvSpPr>
        <p:spPr/>
        <p:txBody>
          <a:bodyPr/>
          <a:lstStyle/>
          <a:p>
            <a:fld id="{C8948523-D1C4-AF46-96CD-67AD31957698}" type="slidenum">
              <a:rPr lang="en-US" smtClean="0"/>
              <a:t>25</a:t>
            </a:fld>
            <a:endParaRPr lang="en-US"/>
          </a:p>
        </p:txBody>
      </p:sp>
      <p:pic>
        <p:nvPicPr>
          <p:cNvPr id="7" name="İçerik Yer Tutucusu 7">
            <a:extLst>
              <a:ext uri="{FF2B5EF4-FFF2-40B4-BE49-F238E27FC236}">
                <a16:creationId xmlns:a16="http://schemas.microsoft.com/office/drawing/2014/main" id="{72FBA483-4F45-4241-9B5D-A6B07BBB5BB9}"/>
              </a:ext>
            </a:extLst>
          </p:cNvPr>
          <p:cNvPicPr>
            <a:picLocks noChangeAspect="1"/>
          </p:cNvPicPr>
          <p:nvPr/>
        </p:nvPicPr>
        <p:blipFill>
          <a:blip r:embed="rId2"/>
          <a:stretch>
            <a:fillRect/>
          </a:stretch>
        </p:blipFill>
        <p:spPr>
          <a:xfrm>
            <a:off x="6482862" y="1174874"/>
            <a:ext cx="2513507" cy="1837957"/>
          </a:xfrm>
          <a:prstGeom prst="rect">
            <a:avLst/>
          </a:prstGeom>
        </p:spPr>
      </p:pic>
      <p:sp>
        <p:nvSpPr>
          <p:cNvPr id="5" name="Alt Bilgi Yer Tutucusu 4">
            <a:extLst>
              <a:ext uri="{FF2B5EF4-FFF2-40B4-BE49-F238E27FC236}">
                <a16:creationId xmlns:a16="http://schemas.microsoft.com/office/drawing/2014/main" id="{3CECC1E3-9071-696D-715C-79C98B354CE6}"/>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153899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992C26-F52F-CF4E-BE23-01D0E3FCB2B2}"/>
              </a:ext>
            </a:extLst>
          </p:cNvPr>
          <p:cNvSpPr>
            <a:spLocks noGrp="1"/>
          </p:cNvSpPr>
          <p:nvPr>
            <p:ph type="title"/>
          </p:nvPr>
        </p:nvSpPr>
        <p:spPr/>
        <p:txBody>
          <a:bodyPr/>
          <a:lstStyle/>
          <a:p>
            <a:r>
              <a:rPr lang="en-US" dirty="0"/>
              <a:t>Self Retaining Support (SRS) implant</a:t>
            </a:r>
          </a:p>
        </p:txBody>
      </p:sp>
      <p:sp>
        <p:nvSpPr>
          <p:cNvPr id="3" name="İçerik Yer Tutucusu 2">
            <a:extLst>
              <a:ext uri="{FF2B5EF4-FFF2-40B4-BE49-F238E27FC236}">
                <a16:creationId xmlns:a16="http://schemas.microsoft.com/office/drawing/2014/main" id="{A5254056-61A9-484E-881F-DE70CD5B1EFA}"/>
              </a:ext>
            </a:extLst>
          </p:cNvPr>
          <p:cNvSpPr>
            <a:spLocks noGrp="1"/>
          </p:cNvSpPr>
          <p:nvPr>
            <p:ph idx="1"/>
          </p:nvPr>
        </p:nvSpPr>
        <p:spPr>
          <a:xfrm>
            <a:off x="400050" y="1690689"/>
            <a:ext cx="8503318" cy="4665662"/>
          </a:xfrm>
        </p:spPr>
        <p:txBody>
          <a:bodyPr>
            <a:normAutofit fontScale="25000" lnSpcReduction="20000"/>
          </a:bodyPr>
          <a:lstStyle/>
          <a:p>
            <a:pPr marL="0" indent="0">
              <a:buNone/>
            </a:pPr>
            <a:endParaRPr lang="en-US" sz="8600" dirty="0"/>
          </a:p>
          <a:p>
            <a:pPr marL="0" indent="0">
              <a:buNone/>
            </a:pPr>
            <a:r>
              <a:rPr lang="en-US" sz="8600" dirty="0"/>
              <a:t>			   </a:t>
            </a:r>
            <a:r>
              <a:rPr lang="en-US" sz="8600" b="1" dirty="0"/>
              <a:t>SRS implant	%		</a:t>
            </a:r>
            <a:r>
              <a:rPr lang="en-US" sz="8600" b="1" dirty="0" err="1"/>
              <a:t>Meşler</a:t>
            </a:r>
            <a:r>
              <a:rPr lang="en-US" sz="8600" b="1" dirty="0"/>
              <a:t> %</a:t>
            </a:r>
          </a:p>
          <a:p>
            <a:pPr marL="0" indent="0">
              <a:buNone/>
            </a:pPr>
            <a:r>
              <a:rPr lang="en-US" sz="8600" dirty="0" err="1"/>
              <a:t>Ağrı</a:t>
            </a:r>
            <a:r>
              <a:rPr lang="en-US" sz="8600" dirty="0"/>
              <a:t>				0			2</a:t>
            </a:r>
          </a:p>
          <a:p>
            <a:pPr marL="0" indent="0">
              <a:buNone/>
            </a:pPr>
            <a:r>
              <a:rPr lang="en-US" sz="8600" dirty="0" err="1"/>
              <a:t>İşeme</a:t>
            </a:r>
            <a:r>
              <a:rPr lang="en-US" sz="8600" dirty="0"/>
              <a:t> </a:t>
            </a:r>
            <a:r>
              <a:rPr lang="en-US" sz="8600" dirty="0" err="1"/>
              <a:t>bozukluğu</a:t>
            </a:r>
            <a:r>
              <a:rPr lang="en-US" sz="8600" dirty="0"/>
              <a:t>		1.4			9</a:t>
            </a:r>
          </a:p>
          <a:p>
            <a:pPr marL="0" indent="0">
              <a:buNone/>
            </a:pPr>
            <a:r>
              <a:rPr lang="en-US" sz="8600" dirty="0">
                <a:solidFill>
                  <a:srgbClr val="FF0000"/>
                </a:solidFill>
              </a:rPr>
              <a:t>De novo SUİ	</a:t>
            </a:r>
            <a:r>
              <a:rPr lang="en-US" sz="8600" dirty="0"/>
              <a:t>		2.8			12</a:t>
            </a:r>
          </a:p>
          <a:p>
            <a:pPr marL="0" indent="0">
              <a:buNone/>
            </a:pPr>
            <a:r>
              <a:rPr lang="en-US" sz="8600" dirty="0" err="1">
                <a:solidFill>
                  <a:srgbClr val="FF0000"/>
                </a:solidFill>
              </a:rPr>
              <a:t>Erozyon</a:t>
            </a:r>
            <a:r>
              <a:rPr lang="en-US" sz="8600" dirty="0">
                <a:solidFill>
                  <a:srgbClr val="FF0000"/>
                </a:solidFill>
              </a:rPr>
              <a:t>	</a:t>
            </a:r>
            <a:r>
              <a:rPr lang="en-US" sz="8600" dirty="0"/>
              <a:t>		              0	                 11ön duvar-18apikal</a:t>
            </a:r>
          </a:p>
          <a:p>
            <a:pPr marL="0" indent="0">
              <a:buNone/>
            </a:pPr>
            <a:r>
              <a:rPr lang="en-US" sz="8600" dirty="0" err="1"/>
              <a:t>Enfeksiyon</a:t>
            </a:r>
            <a:r>
              <a:rPr lang="en-US" sz="8600" dirty="0"/>
              <a:t>			0			2</a:t>
            </a:r>
          </a:p>
          <a:p>
            <a:pPr marL="0" indent="0">
              <a:buNone/>
            </a:pPr>
            <a:r>
              <a:rPr lang="en-US" sz="8600" dirty="0" err="1">
                <a:solidFill>
                  <a:srgbClr val="FF0000"/>
                </a:solidFill>
              </a:rPr>
              <a:t>Disparoni</a:t>
            </a:r>
            <a:r>
              <a:rPr lang="en-US" sz="8600" dirty="0"/>
              <a:t>			0			8-10</a:t>
            </a:r>
          </a:p>
          <a:p>
            <a:pPr marL="0" indent="0">
              <a:lnSpc>
                <a:spcPct val="120000"/>
              </a:lnSpc>
              <a:spcBef>
                <a:spcPts val="0"/>
              </a:spcBef>
              <a:buNone/>
            </a:pPr>
            <a:r>
              <a:rPr lang="en-US" sz="8600" dirty="0" err="1">
                <a:solidFill>
                  <a:srgbClr val="FF0000"/>
                </a:solidFill>
              </a:rPr>
              <a:t>Reoperasyon</a:t>
            </a:r>
            <a:r>
              <a:rPr lang="en-US" sz="8600" dirty="0">
                <a:solidFill>
                  <a:srgbClr val="FF0000"/>
                </a:solidFill>
              </a:rPr>
              <a:t>			</a:t>
            </a:r>
            <a:r>
              <a:rPr lang="en-US" sz="8600" dirty="0"/>
              <a:t>0			5-11</a:t>
            </a:r>
          </a:p>
          <a:p>
            <a:pPr marL="0" indent="0">
              <a:lnSpc>
                <a:spcPct val="120000"/>
              </a:lnSpc>
              <a:spcBef>
                <a:spcPts val="0"/>
              </a:spcBef>
              <a:buNone/>
            </a:pPr>
            <a:endParaRPr lang="en-US" sz="4400" dirty="0"/>
          </a:p>
          <a:p>
            <a:pPr marL="0" indent="0">
              <a:lnSpc>
                <a:spcPct val="120000"/>
              </a:lnSpc>
              <a:spcBef>
                <a:spcPts val="0"/>
              </a:spcBef>
              <a:buNone/>
            </a:pPr>
            <a:endParaRPr lang="en-US" sz="4400" dirty="0"/>
          </a:p>
          <a:p>
            <a:pPr marL="0" indent="0">
              <a:lnSpc>
                <a:spcPct val="120000"/>
              </a:lnSpc>
              <a:spcBef>
                <a:spcPts val="0"/>
              </a:spcBef>
              <a:buNone/>
            </a:pPr>
            <a:endParaRPr lang="en-US" sz="4400" dirty="0"/>
          </a:p>
          <a:p>
            <a:pPr marL="0" indent="0">
              <a:lnSpc>
                <a:spcPct val="120000"/>
              </a:lnSpc>
              <a:spcBef>
                <a:spcPts val="0"/>
              </a:spcBef>
              <a:buNone/>
            </a:pPr>
            <a:endParaRPr lang="en-US" sz="4400" dirty="0"/>
          </a:p>
          <a:p>
            <a:pPr marL="0" indent="0">
              <a:lnSpc>
                <a:spcPct val="120000"/>
              </a:lnSpc>
              <a:spcBef>
                <a:spcPts val="0"/>
              </a:spcBef>
              <a:buNone/>
            </a:pPr>
            <a:endParaRPr lang="tr-TR" sz="3200" dirty="0"/>
          </a:p>
          <a:p>
            <a:pPr marL="0" indent="0">
              <a:lnSpc>
                <a:spcPct val="120000"/>
              </a:lnSpc>
              <a:spcBef>
                <a:spcPts val="0"/>
              </a:spcBef>
              <a:buNone/>
            </a:pPr>
            <a:r>
              <a:rPr lang="tr-TR" sz="4400" dirty="0" err="1"/>
              <a:t>Maher</a:t>
            </a:r>
            <a:r>
              <a:rPr lang="tr-TR" sz="4400" dirty="0"/>
              <a:t> C, et al. </a:t>
            </a:r>
            <a:r>
              <a:rPr lang="tr-TR" sz="4400" dirty="0" err="1"/>
              <a:t>Cochrane</a:t>
            </a:r>
            <a:r>
              <a:rPr lang="tr-TR" sz="4400" dirty="0"/>
              <a:t> Database </a:t>
            </a:r>
            <a:r>
              <a:rPr lang="tr-TR" sz="4400" dirty="0" err="1"/>
              <a:t>Syst</a:t>
            </a:r>
            <a:r>
              <a:rPr lang="tr-TR" sz="4400" dirty="0"/>
              <a:t> </a:t>
            </a:r>
            <a:r>
              <a:rPr lang="tr-TR" sz="4400" dirty="0" err="1"/>
              <a:t>Rev</a:t>
            </a:r>
            <a:r>
              <a:rPr lang="tr-TR" sz="4400" dirty="0"/>
              <a:t>. 2013</a:t>
            </a:r>
          </a:p>
          <a:p>
            <a:pPr marL="0" indent="0">
              <a:lnSpc>
                <a:spcPct val="120000"/>
              </a:lnSpc>
              <a:spcBef>
                <a:spcPts val="0"/>
              </a:spcBef>
              <a:buNone/>
            </a:pPr>
            <a:r>
              <a:rPr lang="tr-TR" sz="4400" dirty="0" err="1"/>
              <a:t>Maher</a:t>
            </a:r>
            <a:r>
              <a:rPr lang="tr-TR" sz="4400" dirty="0"/>
              <a:t> C et al. </a:t>
            </a:r>
            <a:r>
              <a:rPr lang="tr-TR" sz="4400" dirty="0" err="1"/>
              <a:t>Cochrane</a:t>
            </a:r>
            <a:r>
              <a:rPr lang="tr-TR" sz="4400" dirty="0"/>
              <a:t> </a:t>
            </a:r>
            <a:r>
              <a:rPr lang="tr-TR" sz="4400" dirty="0" err="1"/>
              <a:t>DatabaseSyst</a:t>
            </a:r>
            <a:r>
              <a:rPr lang="tr-TR" sz="4400" dirty="0"/>
              <a:t> </a:t>
            </a:r>
            <a:r>
              <a:rPr lang="tr-TR" sz="4400" dirty="0" err="1"/>
              <a:t>Rev</a:t>
            </a:r>
            <a:r>
              <a:rPr lang="tr-TR" sz="4400" dirty="0"/>
              <a:t>  .2016</a:t>
            </a:r>
          </a:p>
          <a:p>
            <a:pPr marL="0" indent="0">
              <a:lnSpc>
                <a:spcPct val="120000"/>
              </a:lnSpc>
              <a:spcBef>
                <a:spcPts val="0"/>
              </a:spcBef>
              <a:buNone/>
            </a:pPr>
            <a:r>
              <a:rPr lang="tr-TR" sz="4400" dirty="0" err="1"/>
              <a:t>Levy</a:t>
            </a:r>
            <a:r>
              <a:rPr lang="tr-TR" sz="4400" dirty="0"/>
              <a:t> </a:t>
            </a:r>
            <a:r>
              <a:rPr lang="tr-TR" sz="4400" dirty="0" err="1"/>
              <a:t>G.et</a:t>
            </a:r>
            <a:r>
              <a:rPr lang="tr-TR" sz="4400" dirty="0"/>
              <a:t> al.</a:t>
            </a:r>
            <a:r>
              <a:rPr lang="en-US" sz="4400" dirty="0"/>
              <a:t> Int </a:t>
            </a:r>
            <a:r>
              <a:rPr lang="en-US" sz="4400" dirty="0" err="1"/>
              <a:t>Urogynecol</a:t>
            </a:r>
            <a:r>
              <a:rPr lang="en-US" sz="4400" dirty="0"/>
              <a:t> J. 2022</a:t>
            </a:r>
            <a:r>
              <a:rPr lang="tr-TR" sz="4400" b="1" dirty="0"/>
              <a:t> </a:t>
            </a:r>
            <a:endParaRPr lang="en-US" sz="4400" dirty="0"/>
          </a:p>
        </p:txBody>
      </p:sp>
      <p:sp>
        <p:nvSpPr>
          <p:cNvPr id="4" name="Veri Yer Tutucusu 3">
            <a:extLst>
              <a:ext uri="{FF2B5EF4-FFF2-40B4-BE49-F238E27FC236}">
                <a16:creationId xmlns:a16="http://schemas.microsoft.com/office/drawing/2014/main" id="{FF501B31-6341-214B-B0BE-F2680ADA9B06}"/>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5462C11D-5114-5C46-9B6B-1595E6D1ECFF}"/>
              </a:ext>
            </a:extLst>
          </p:cNvPr>
          <p:cNvSpPr>
            <a:spLocks noGrp="1"/>
          </p:cNvSpPr>
          <p:nvPr>
            <p:ph type="sldNum" sz="quarter" idx="12"/>
          </p:nvPr>
        </p:nvSpPr>
        <p:spPr/>
        <p:txBody>
          <a:bodyPr/>
          <a:lstStyle/>
          <a:p>
            <a:fld id="{C8948523-D1C4-AF46-96CD-67AD31957698}" type="slidenum">
              <a:rPr lang="en-US" smtClean="0"/>
              <a:t>26</a:t>
            </a:fld>
            <a:endParaRPr lang="en-US"/>
          </a:p>
        </p:txBody>
      </p:sp>
      <p:sp>
        <p:nvSpPr>
          <p:cNvPr id="5" name="Alt Bilgi Yer Tutucusu 4">
            <a:extLst>
              <a:ext uri="{FF2B5EF4-FFF2-40B4-BE49-F238E27FC236}">
                <a16:creationId xmlns:a16="http://schemas.microsoft.com/office/drawing/2014/main" id="{0A71CF74-3062-C519-5243-2E3461800537}"/>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292824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044A88-0F40-1C4F-B359-41431C27EAC9}"/>
              </a:ext>
            </a:extLst>
          </p:cNvPr>
          <p:cNvSpPr>
            <a:spLocks noGrp="1"/>
          </p:cNvSpPr>
          <p:nvPr>
            <p:ph type="title"/>
          </p:nvPr>
        </p:nvSpPr>
        <p:spPr>
          <a:xfrm>
            <a:off x="564173" y="-303089"/>
            <a:ext cx="8401050" cy="1325563"/>
          </a:xfrm>
        </p:spPr>
        <p:txBody>
          <a:bodyPr/>
          <a:lstStyle/>
          <a:p>
            <a:r>
              <a:rPr lang="en-US" dirty="0"/>
              <a:t>SRS implant vs. </a:t>
            </a:r>
            <a:r>
              <a:rPr lang="en-US" dirty="0" err="1"/>
              <a:t>Klasik</a:t>
            </a:r>
            <a:r>
              <a:rPr lang="en-US" dirty="0"/>
              <a:t> </a:t>
            </a:r>
            <a:r>
              <a:rPr lang="en-US" dirty="0" err="1"/>
              <a:t>meşler</a:t>
            </a:r>
            <a:endParaRPr lang="en-US" dirty="0"/>
          </a:p>
        </p:txBody>
      </p:sp>
      <p:sp>
        <p:nvSpPr>
          <p:cNvPr id="3" name="İçerik Yer Tutucusu 2">
            <a:extLst>
              <a:ext uri="{FF2B5EF4-FFF2-40B4-BE49-F238E27FC236}">
                <a16:creationId xmlns:a16="http://schemas.microsoft.com/office/drawing/2014/main" id="{72A9FDE0-2E45-454B-9DDA-40493E2D203A}"/>
              </a:ext>
            </a:extLst>
          </p:cNvPr>
          <p:cNvSpPr>
            <a:spLocks noGrp="1"/>
          </p:cNvSpPr>
          <p:nvPr>
            <p:ph idx="1"/>
          </p:nvPr>
        </p:nvSpPr>
        <p:spPr>
          <a:xfrm>
            <a:off x="400050" y="1570892"/>
            <a:ext cx="8401050" cy="4797182"/>
          </a:xfrm>
        </p:spPr>
        <p:txBody>
          <a:bodyPr/>
          <a:lstStyle/>
          <a:p>
            <a:pPr marL="0" indent="0">
              <a:buNone/>
            </a:pPr>
            <a:r>
              <a:rPr lang="en-US" b="1" i="1" dirty="0"/>
              <a:t>			SRS implant 	</a:t>
            </a:r>
            <a:r>
              <a:rPr lang="en-US" b="1" i="1" dirty="0" err="1"/>
              <a:t>Klasik</a:t>
            </a:r>
            <a:r>
              <a:rPr lang="en-US" b="1" i="1" dirty="0"/>
              <a:t> </a:t>
            </a:r>
            <a:r>
              <a:rPr lang="en-US" b="1" i="1" dirty="0" err="1"/>
              <a:t>meş</a:t>
            </a:r>
            <a:endParaRPr lang="en-US" b="1" i="1" dirty="0"/>
          </a:p>
          <a:p>
            <a:pPr marL="0" indent="0">
              <a:buNone/>
            </a:pPr>
            <a:r>
              <a:rPr lang="en-US" dirty="0" err="1"/>
              <a:t>Yöntem</a:t>
            </a:r>
            <a:r>
              <a:rPr lang="en-US" dirty="0"/>
              <a:t>			Basit 			</a:t>
            </a:r>
            <a:r>
              <a:rPr lang="en-US" dirty="0" err="1"/>
              <a:t>Zor</a:t>
            </a:r>
            <a:endParaRPr lang="en-US" dirty="0"/>
          </a:p>
          <a:p>
            <a:pPr marL="0" indent="0">
              <a:buNone/>
            </a:pPr>
            <a:r>
              <a:rPr lang="en-US" dirty="0"/>
              <a:t>Op. </a:t>
            </a:r>
            <a:r>
              <a:rPr lang="en-US" dirty="0" err="1"/>
              <a:t>süresi</a:t>
            </a:r>
            <a:r>
              <a:rPr lang="en-US" dirty="0"/>
              <a:t>			</a:t>
            </a:r>
            <a:r>
              <a:rPr lang="en-US" dirty="0" err="1"/>
              <a:t>Kısa</a:t>
            </a:r>
            <a:r>
              <a:rPr lang="en-US" dirty="0"/>
              <a:t>			</a:t>
            </a:r>
            <a:r>
              <a:rPr lang="en-US" dirty="0" err="1"/>
              <a:t>Uzun</a:t>
            </a:r>
            <a:endParaRPr lang="en-US" dirty="0"/>
          </a:p>
          <a:p>
            <a:pPr marL="0" indent="0">
              <a:buNone/>
            </a:pPr>
            <a:r>
              <a:rPr lang="en-US" dirty="0" err="1"/>
              <a:t>Öğrenme</a:t>
            </a:r>
            <a:r>
              <a:rPr lang="en-US" dirty="0"/>
              <a:t> </a:t>
            </a:r>
            <a:r>
              <a:rPr lang="en-US" dirty="0" err="1"/>
              <a:t>körvü</a:t>
            </a:r>
            <a:r>
              <a:rPr lang="en-US" dirty="0"/>
              <a:t>		</a:t>
            </a:r>
            <a:r>
              <a:rPr lang="en-US" dirty="0" err="1"/>
              <a:t>Kısa</a:t>
            </a:r>
            <a:r>
              <a:rPr lang="en-US" dirty="0"/>
              <a:t>			</a:t>
            </a:r>
            <a:r>
              <a:rPr lang="en-US" dirty="0" err="1"/>
              <a:t>uzun</a:t>
            </a:r>
            <a:r>
              <a:rPr lang="en-US" dirty="0"/>
              <a:t>	</a:t>
            </a:r>
          </a:p>
          <a:p>
            <a:pPr marL="0" indent="0">
              <a:buNone/>
            </a:pPr>
            <a:r>
              <a:rPr lang="en-US" dirty="0" err="1"/>
              <a:t>Meş</a:t>
            </a:r>
            <a:r>
              <a:rPr lang="en-US" dirty="0"/>
              <a:t>				Ultralight		Light	</a:t>
            </a:r>
          </a:p>
          <a:p>
            <a:pPr marL="0" indent="0">
              <a:buNone/>
            </a:pPr>
            <a:r>
              <a:rPr lang="en-US" dirty="0" err="1"/>
              <a:t>Meş</a:t>
            </a:r>
            <a:r>
              <a:rPr lang="en-US" dirty="0"/>
              <a:t> </a:t>
            </a:r>
            <a:r>
              <a:rPr lang="en-US" dirty="0" err="1"/>
              <a:t>kaplı</a:t>
            </a:r>
            <a:r>
              <a:rPr lang="en-US" dirty="0"/>
              <a:t>			</a:t>
            </a:r>
            <a:r>
              <a:rPr lang="en-US" dirty="0" err="1"/>
              <a:t>Titanyum</a:t>
            </a:r>
            <a:r>
              <a:rPr lang="en-US" dirty="0"/>
              <a:t>		----</a:t>
            </a:r>
          </a:p>
          <a:p>
            <a:pPr marL="0" indent="0">
              <a:buNone/>
            </a:pPr>
            <a:r>
              <a:rPr lang="en-US" dirty="0" err="1"/>
              <a:t>Meş</a:t>
            </a:r>
            <a:r>
              <a:rPr lang="en-US" dirty="0"/>
              <a:t> </a:t>
            </a:r>
            <a:r>
              <a:rPr lang="en-US" dirty="0" err="1"/>
              <a:t>kolları</a:t>
            </a:r>
            <a:r>
              <a:rPr lang="en-US" dirty="0"/>
              <a:t>			yok			Var</a:t>
            </a:r>
          </a:p>
          <a:p>
            <a:pPr marL="0" indent="0">
              <a:buNone/>
            </a:pPr>
            <a:r>
              <a:rPr lang="en-US" dirty="0" err="1"/>
              <a:t>Meş</a:t>
            </a:r>
            <a:r>
              <a:rPr lang="en-US" dirty="0"/>
              <a:t> </a:t>
            </a:r>
            <a:r>
              <a:rPr lang="en-US" dirty="0" err="1"/>
              <a:t>fiksasyonu</a:t>
            </a:r>
            <a:r>
              <a:rPr lang="en-US" dirty="0"/>
              <a:t>		yok			Var</a:t>
            </a:r>
          </a:p>
          <a:p>
            <a:pPr marL="0" indent="0">
              <a:buNone/>
            </a:pPr>
            <a:r>
              <a:rPr lang="en-US" dirty="0" err="1"/>
              <a:t>Gerginlik</a:t>
            </a:r>
            <a:r>
              <a:rPr lang="en-US" dirty="0"/>
              <a:t> 			</a:t>
            </a:r>
            <a:r>
              <a:rPr lang="en-US" dirty="0" err="1"/>
              <a:t>Ayarlı</a:t>
            </a:r>
            <a:r>
              <a:rPr lang="en-US" dirty="0"/>
              <a:t>			yok</a:t>
            </a:r>
          </a:p>
        </p:txBody>
      </p:sp>
      <p:sp>
        <p:nvSpPr>
          <p:cNvPr id="4" name="Veri Yer Tutucusu 3">
            <a:extLst>
              <a:ext uri="{FF2B5EF4-FFF2-40B4-BE49-F238E27FC236}">
                <a16:creationId xmlns:a16="http://schemas.microsoft.com/office/drawing/2014/main" id="{C347A1FF-4AB7-7A4F-A3C5-3E38662E52F0}"/>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62D9C12F-1446-1040-BC33-B05E92170844}"/>
              </a:ext>
            </a:extLst>
          </p:cNvPr>
          <p:cNvSpPr>
            <a:spLocks noGrp="1"/>
          </p:cNvSpPr>
          <p:nvPr>
            <p:ph type="sldNum" sz="quarter" idx="12"/>
          </p:nvPr>
        </p:nvSpPr>
        <p:spPr/>
        <p:txBody>
          <a:bodyPr/>
          <a:lstStyle/>
          <a:p>
            <a:fld id="{C8948523-D1C4-AF46-96CD-67AD31957698}" type="slidenum">
              <a:rPr lang="en-US" smtClean="0"/>
              <a:t>27</a:t>
            </a:fld>
            <a:endParaRPr lang="en-US"/>
          </a:p>
        </p:txBody>
      </p:sp>
      <p:pic>
        <p:nvPicPr>
          <p:cNvPr id="7" name="İçerik Yer Tutucusu 7">
            <a:extLst>
              <a:ext uri="{FF2B5EF4-FFF2-40B4-BE49-F238E27FC236}">
                <a16:creationId xmlns:a16="http://schemas.microsoft.com/office/drawing/2014/main" id="{403B3481-E0A3-7D40-9F91-4F54E1888B84}"/>
              </a:ext>
            </a:extLst>
          </p:cNvPr>
          <p:cNvPicPr>
            <a:picLocks noChangeAspect="1"/>
          </p:cNvPicPr>
          <p:nvPr/>
        </p:nvPicPr>
        <p:blipFill>
          <a:blip r:embed="rId3"/>
          <a:stretch>
            <a:fillRect/>
          </a:stretch>
        </p:blipFill>
        <p:spPr>
          <a:xfrm>
            <a:off x="3856615" y="854800"/>
            <a:ext cx="954975" cy="698308"/>
          </a:xfrm>
          <a:prstGeom prst="rect">
            <a:avLst/>
          </a:prstGeom>
        </p:spPr>
      </p:pic>
      <p:pic>
        <p:nvPicPr>
          <p:cNvPr id="9" name="Resim 8">
            <a:extLst>
              <a:ext uri="{FF2B5EF4-FFF2-40B4-BE49-F238E27FC236}">
                <a16:creationId xmlns:a16="http://schemas.microsoft.com/office/drawing/2014/main" id="{830287ED-5BF0-6547-A3B2-8E62C9F917E9}"/>
              </a:ext>
            </a:extLst>
          </p:cNvPr>
          <p:cNvPicPr>
            <a:picLocks noChangeAspect="1"/>
          </p:cNvPicPr>
          <p:nvPr/>
        </p:nvPicPr>
        <p:blipFill>
          <a:blip r:embed="rId4"/>
          <a:stretch>
            <a:fillRect/>
          </a:stretch>
        </p:blipFill>
        <p:spPr>
          <a:xfrm>
            <a:off x="6508002" y="814927"/>
            <a:ext cx="954974" cy="616438"/>
          </a:xfrm>
          <a:prstGeom prst="rect">
            <a:avLst/>
          </a:prstGeom>
        </p:spPr>
      </p:pic>
      <p:sp>
        <p:nvSpPr>
          <p:cNvPr id="5" name="Alt Bilgi Yer Tutucusu 4">
            <a:extLst>
              <a:ext uri="{FF2B5EF4-FFF2-40B4-BE49-F238E27FC236}">
                <a16:creationId xmlns:a16="http://schemas.microsoft.com/office/drawing/2014/main" id="{C8FD8B35-73FD-8AC4-B1C6-2895DF34CC3F}"/>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2995453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A3D8E5-D87E-3E49-B34C-9C27BC8B3B74}"/>
              </a:ext>
            </a:extLst>
          </p:cNvPr>
          <p:cNvSpPr>
            <a:spLocks noGrp="1"/>
          </p:cNvSpPr>
          <p:nvPr>
            <p:ph type="title"/>
          </p:nvPr>
        </p:nvSpPr>
        <p:spPr/>
        <p:txBody>
          <a:bodyPr/>
          <a:lstStyle/>
          <a:p>
            <a:r>
              <a:rPr lang="en-US" dirty="0" err="1"/>
              <a:t>Sonuç</a:t>
            </a:r>
            <a:endParaRPr lang="en-US" dirty="0"/>
          </a:p>
        </p:txBody>
      </p:sp>
      <p:sp>
        <p:nvSpPr>
          <p:cNvPr id="3" name="İçerik Yer Tutucusu 2">
            <a:extLst>
              <a:ext uri="{FF2B5EF4-FFF2-40B4-BE49-F238E27FC236}">
                <a16:creationId xmlns:a16="http://schemas.microsoft.com/office/drawing/2014/main" id="{0AE7DC3D-4B35-A045-B374-B78CED22E1BB}"/>
              </a:ext>
            </a:extLst>
          </p:cNvPr>
          <p:cNvSpPr>
            <a:spLocks noGrp="1"/>
          </p:cNvSpPr>
          <p:nvPr>
            <p:ph idx="1"/>
          </p:nvPr>
        </p:nvSpPr>
        <p:spPr/>
        <p:txBody>
          <a:bodyPr>
            <a:normAutofit fontScale="92500" lnSpcReduction="10000"/>
          </a:bodyPr>
          <a:lstStyle/>
          <a:p>
            <a:pPr marL="0" indent="0">
              <a:buNone/>
            </a:pPr>
            <a:r>
              <a:rPr lang="en-US" dirty="0"/>
              <a:t>SRS </a:t>
            </a:r>
            <a:r>
              <a:rPr lang="en-US" dirty="0" err="1"/>
              <a:t>imlant</a:t>
            </a:r>
            <a:r>
              <a:rPr lang="en-US" dirty="0"/>
              <a:t> </a:t>
            </a:r>
            <a:r>
              <a:rPr lang="en-US" dirty="0" err="1"/>
              <a:t>operasyonunda</a:t>
            </a:r>
            <a:endParaRPr lang="en-US" dirty="0"/>
          </a:p>
          <a:p>
            <a:r>
              <a:rPr lang="en-US" dirty="0" err="1">
                <a:solidFill>
                  <a:srgbClr val="FF0000"/>
                </a:solidFill>
              </a:rPr>
              <a:t>Meş</a:t>
            </a:r>
            <a:r>
              <a:rPr lang="en-US" dirty="0">
                <a:solidFill>
                  <a:srgbClr val="FF0000"/>
                </a:solidFill>
              </a:rPr>
              <a:t> </a:t>
            </a:r>
            <a:r>
              <a:rPr lang="en-US" dirty="0" err="1">
                <a:solidFill>
                  <a:srgbClr val="FF0000"/>
                </a:solidFill>
              </a:rPr>
              <a:t>erozyonu</a:t>
            </a:r>
            <a:r>
              <a:rPr lang="en-US" dirty="0">
                <a:solidFill>
                  <a:srgbClr val="FF0000"/>
                </a:solidFill>
              </a:rPr>
              <a:t> </a:t>
            </a:r>
            <a:r>
              <a:rPr lang="en-US" dirty="0" err="1">
                <a:solidFill>
                  <a:srgbClr val="FF0000"/>
                </a:solidFill>
              </a:rPr>
              <a:t>yoktur</a:t>
            </a:r>
            <a:r>
              <a:rPr lang="en-US" dirty="0">
                <a:solidFill>
                  <a:srgbClr val="FF0000"/>
                </a:solidFill>
              </a:rPr>
              <a:t>. </a:t>
            </a:r>
          </a:p>
          <a:p>
            <a:pPr lvl="1"/>
            <a:r>
              <a:rPr lang="en-US" dirty="0"/>
              <a:t>Ultralight</a:t>
            </a:r>
          </a:p>
          <a:p>
            <a:pPr lvl="1"/>
            <a:r>
              <a:rPr lang="en-US" dirty="0" err="1"/>
              <a:t>Titanyumla</a:t>
            </a:r>
            <a:r>
              <a:rPr lang="en-US" dirty="0"/>
              <a:t> </a:t>
            </a:r>
            <a:r>
              <a:rPr lang="en-US" dirty="0" err="1"/>
              <a:t>kaplı</a:t>
            </a:r>
            <a:r>
              <a:rPr lang="en-US" dirty="0"/>
              <a:t> </a:t>
            </a:r>
          </a:p>
          <a:p>
            <a:r>
              <a:rPr lang="en-US" dirty="0" err="1"/>
              <a:t>Meş</a:t>
            </a:r>
            <a:r>
              <a:rPr lang="en-US" dirty="0"/>
              <a:t> </a:t>
            </a:r>
            <a:r>
              <a:rPr lang="en-US" dirty="0" err="1"/>
              <a:t>kontraksiyonu</a:t>
            </a:r>
            <a:r>
              <a:rPr lang="en-US" dirty="0"/>
              <a:t> </a:t>
            </a:r>
            <a:r>
              <a:rPr lang="en-US" dirty="0" err="1"/>
              <a:t>yoktur</a:t>
            </a:r>
            <a:r>
              <a:rPr lang="en-US" dirty="0"/>
              <a:t>. </a:t>
            </a:r>
            <a:r>
              <a:rPr lang="en-US" dirty="0" err="1"/>
              <a:t>Büzüşme</a:t>
            </a:r>
            <a:r>
              <a:rPr lang="en-US" dirty="0"/>
              <a:t> </a:t>
            </a:r>
            <a:r>
              <a:rPr lang="en-US" dirty="0" err="1"/>
              <a:t>olmaz</a:t>
            </a:r>
            <a:endParaRPr lang="en-US" dirty="0"/>
          </a:p>
          <a:p>
            <a:r>
              <a:rPr lang="en-US" dirty="0" err="1">
                <a:solidFill>
                  <a:srgbClr val="FF0000"/>
                </a:solidFill>
              </a:rPr>
              <a:t>Ağrı</a:t>
            </a:r>
            <a:r>
              <a:rPr lang="en-US" dirty="0">
                <a:solidFill>
                  <a:srgbClr val="FF0000"/>
                </a:solidFill>
              </a:rPr>
              <a:t>/</a:t>
            </a:r>
            <a:r>
              <a:rPr lang="en-US" dirty="0" err="1">
                <a:solidFill>
                  <a:srgbClr val="FF0000"/>
                </a:solidFill>
              </a:rPr>
              <a:t>Disparoni</a:t>
            </a:r>
            <a:r>
              <a:rPr lang="en-US" dirty="0">
                <a:solidFill>
                  <a:srgbClr val="FF0000"/>
                </a:solidFill>
              </a:rPr>
              <a:t> </a:t>
            </a:r>
            <a:r>
              <a:rPr lang="en-US" dirty="0" err="1">
                <a:solidFill>
                  <a:srgbClr val="FF0000"/>
                </a:solidFill>
              </a:rPr>
              <a:t>yoktur</a:t>
            </a:r>
            <a:r>
              <a:rPr lang="en-US" dirty="0">
                <a:solidFill>
                  <a:srgbClr val="FF0000"/>
                </a:solidFill>
              </a:rPr>
              <a:t>. </a:t>
            </a:r>
            <a:r>
              <a:rPr lang="en-US" dirty="0" err="1"/>
              <a:t>Meş</a:t>
            </a:r>
            <a:r>
              <a:rPr lang="en-US" dirty="0"/>
              <a:t> </a:t>
            </a:r>
            <a:r>
              <a:rPr lang="en-US" dirty="0" err="1"/>
              <a:t>fiksasyon</a:t>
            </a:r>
            <a:r>
              <a:rPr lang="en-US" dirty="0"/>
              <a:t> </a:t>
            </a:r>
            <a:r>
              <a:rPr lang="en-US" dirty="0" err="1"/>
              <a:t>olmadığı</a:t>
            </a:r>
            <a:r>
              <a:rPr lang="en-US" dirty="0"/>
              <a:t> </a:t>
            </a:r>
            <a:r>
              <a:rPr lang="en-US" dirty="0" err="1"/>
              <a:t>için</a:t>
            </a:r>
            <a:r>
              <a:rPr lang="en-US" dirty="0"/>
              <a:t> </a:t>
            </a:r>
            <a:r>
              <a:rPr lang="en-US" dirty="0" err="1"/>
              <a:t>gergin</a:t>
            </a:r>
            <a:r>
              <a:rPr lang="en-US" dirty="0"/>
              <a:t> </a:t>
            </a:r>
            <a:r>
              <a:rPr lang="en-US" dirty="0" err="1"/>
              <a:t>değildir</a:t>
            </a:r>
            <a:r>
              <a:rPr lang="en-US" dirty="0"/>
              <a:t>. </a:t>
            </a:r>
            <a:r>
              <a:rPr lang="en-US" dirty="0" err="1"/>
              <a:t>Gerginliği</a:t>
            </a:r>
            <a:r>
              <a:rPr lang="en-US" dirty="0"/>
              <a:t> </a:t>
            </a:r>
            <a:r>
              <a:rPr lang="en-US" dirty="0" err="1"/>
              <a:t>ayarlı</a:t>
            </a:r>
            <a:r>
              <a:rPr lang="en-US" dirty="0"/>
              <a:t> </a:t>
            </a:r>
            <a:r>
              <a:rPr lang="en-US" dirty="0" err="1"/>
              <a:t>olduğu</a:t>
            </a:r>
            <a:r>
              <a:rPr lang="en-US" dirty="0"/>
              <a:t> </a:t>
            </a:r>
            <a:r>
              <a:rPr lang="en-US" dirty="0" err="1"/>
              <a:t>için</a:t>
            </a:r>
            <a:r>
              <a:rPr lang="en-US" dirty="0"/>
              <a:t> </a:t>
            </a:r>
            <a:r>
              <a:rPr lang="en-US" dirty="0" err="1"/>
              <a:t>çekme</a:t>
            </a:r>
            <a:r>
              <a:rPr lang="en-US" dirty="0"/>
              <a:t>, </a:t>
            </a:r>
            <a:r>
              <a:rPr lang="en-US" dirty="0" err="1"/>
              <a:t>katlanma</a:t>
            </a:r>
            <a:r>
              <a:rPr lang="en-US" dirty="0"/>
              <a:t>, </a:t>
            </a:r>
            <a:r>
              <a:rPr lang="en-US" dirty="0" err="1"/>
              <a:t>büzüşme</a:t>
            </a:r>
            <a:r>
              <a:rPr lang="en-US" dirty="0"/>
              <a:t> </a:t>
            </a:r>
            <a:r>
              <a:rPr lang="en-US" dirty="0" err="1"/>
              <a:t>olamaz</a:t>
            </a:r>
            <a:endParaRPr lang="en-US" dirty="0"/>
          </a:p>
          <a:p>
            <a:r>
              <a:rPr lang="en-US" dirty="0" err="1"/>
              <a:t>Kanama</a:t>
            </a:r>
            <a:r>
              <a:rPr lang="en-US" dirty="0"/>
              <a:t>/organ </a:t>
            </a:r>
            <a:r>
              <a:rPr lang="en-US" dirty="0" err="1"/>
              <a:t>perforasyonu</a:t>
            </a:r>
            <a:r>
              <a:rPr lang="en-US" dirty="0"/>
              <a:t> </a:t>
            </a:r>
            <a:r>
              <a:rPr lang="en-US" dirty="0" err="1"/>
              <a:t>yoktur</a:t>
            </a:r>
            <a:r>
              <a:rPr lang="en-US" dirty="0"/>
              <a:t>. </a:t>
            </a:r>
            <a:r>
              <a:rPr lang="en-US" dirty="0" err="1"/>
              <a:t>Trokarla</a:t>
            </a:r>
            <a:r>
              <a:rPr lang="en-US" dirty="0"/>
              <a:t> </a:t>
            </a:r>
            <a:r>
              <a:rPr lang="en-US" dirty="0" err="1"/>
              <a:t>uygulama</a:t>
            </a:r>
            <a:r>
              <a:rPr lang="en-US" dirty="0"/>
              <a:t> </a:t>
            </a:r>
            <a:r>
              <a:rPr lang="en-US" dirty="0" err="1"/>
              <a:t>yoktur</a:t>
            </a:r>
            <a:r>
              <a:rPr lang="en-US" dirty="0"/>
              <a:t>.</a:t>
            </a:r>
          </a:p>
          <a:p>
            <a:r>
              <a:rPr lang="en-US" dirty="0" err="1"/>
              <a:t>Sertifikasyonla</a:t>
            </a:r>
            <a:r>
              <a:rPr lang="en-US" dirty="0"/>
              <a:t> </a:t>
            </a:r>
            <a:r>
              <a:rPr lang="en-US" dirty="0" err="1"/>
              <a:t>yapılması</a:t>
            </a:r>
            <a:r>
              <a:rPr lang="en-US" dirty="0"/>
              <a:t> </a:t>
            </a:r>
            <a:r>
              <a:rPr lang="en-US" dirty="0" err="1"/>
              <a:t>komplikasyon</a:t>
            </a:r>
            <a:r>
              <a:rPr lang="en-US" dirty="0"/>
              <a:t> </a:t>
            </a:r>
            <a:r>
              <a:rPr lang="en-US" dirty="0" err="1"/>
              <a:t>riskini</a:t>
            </a:r>
            <a:r>
              <a:rPr lang="en-US" dirty="0"/>
              <a:t> </a:t>
            </a:r>
            <a:r>
              <a:rPr lang="en-US" dirty="0" err="1"/>
              <a:t>azaltmaktadır</a:t>
            </a:r>
            <a:endParaRPr lang="en-US" dirty="0"/>
          </a:p>
        </p:txBody>
      </p:sp>
      <p:sp>
        <p:nvSpPr>
          <p:cNvPr id="4" name="Veri Yer Tutucusu 3">
            <a:extLst>
              <a:ext uri="{FF2B5EF4-FFF2-40B4-BE49-F238E27FC236}">
                <a16:creationId xmlns:a16="http://schemas.microsoft.com/office/drawing/2014/main" id="{4A8E26E7-1403-2F46-B544-3F4F19446F3A}"/>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9A3532D0-FB35-0047-97E5-1B22A2A99855}"/>
              </a:ext>
            </a:extLst>
          </p:cNvPr>
          <p:cNvSpPr>
            <a:spLocks noGrp="1"/>
          </p:cNvSpPr>
          <p:nvPr>
            <p:ph type="sldNum" sz="quarter" idx="12"/>
          </p:nvPr>
        </p:nvSpPr>
        <p:spPr/>
        <p:txBody>
          <a:bodyPr/>
          <a:lstStyle/>
          <a:p>
            <a:fld id="{C8948523-D1C4-AF46-96CD-67AD31957698}" type="slidenum">
              <a:rPr lang="en-US" smtClean="0"/>
              <a:t>28</a:t>
            </a:fld>
            <a:endParaRPr lang="en-US"/>
          </a:p>
        </p:txBody>
      </p:sp>
      <p:pic>
        <p:nvPicPr>
          <p:cNvPr id="9" name="İçerik Yer Tutucusu 7">
            <a:extLst>
              <a:ext uri="{FF2B5EF4-FFF2-40B4-BE49-F238E27FC236}">
                <a16:creationId xmlns:a16="http://schemas.microsoft.com/office/drawing/2014/main" id="{8C2CD7EC-8D6D-AD41-9465-370DBEE49975}"/>
              </a:ext>
            </a:extLst>
          </p:cNvPr>
          <p:cNvPicPr>
            <a:picLocks noChangeAspect="1"/>
          </p:cNvPicPr>
          <p:nvPr/>
        </p:nvPicPr>
        <p:blipFill>
          <a:blip r:embed="rId2"/>
          <a:stretch>
            <a:fillRect/>
          </a:stretch>
        </p:blipFill>
        <p:spPr>
          <a:xfrm>
            <a:off x="6287593" y="1178295"/>
            <a:ext cx="2513507" cy="1837957"/>
          </a:xfrm>
          <a:prstGeom prst="rect">
            <a:avLst/>
          </a:prstGeom>
        </p:spPr>
      </p:pic>
      <p:sp>
        <p:nvSpPr>
          <p:cNvPr id="5" name="Alt Bilgi Yer Tutucusu 4">
            <a:extLst>
              <a:ext uri="{FF2B5EF4-FFF2-40B4-BE49-F238E27FC236}">
                <a16:creationId xmlns:a16="http://schemas.microsoft.com/office/drawing/2014/main" id="{06257644-E531-1C4E-1317-023E3D64D0B5}"/>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102992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4" y="529541"/>
            <a:ext cx="8229600" cy="1424564"/>
          </a:xfrm>
        </p:spPr>
        <p:txBody>
          <a:bodyPr>
            <a:noAutofit/>
          </a:bodyPr>
          <a:lstStyle/>
          <a:p>
            <a:r>
              <a:rPr lang="en-US" sz="3206" dirty="0" err="1"/>
              <a:t>Koparılan</a:t>
            </a:r>
            <a:r>
              <a:rPr lang="en-US" sz="3206" dirty="0"/>
              <a:t> </a:t>
            </a:r>
            <a:r>
              <a:rPr lang="en-US" sz="3206" dirty="0" err="1"/>
              <a:t>fırtınaya</a:t>
            </a:r>
            <a:r>
              <a:rPr lang="en-US" sz="3206" dirty="0"/>
              <a:t> </a:t>
            </a:r>
            <a:r>
              <a:rPr lang="en-US" sz="3206" dirty="0" err="1"/>
              <a:t>karşın</a:t>
            </a:r>
            <a:r>
              <a:rPr lang="en-US" sz="3206" dirty="0"/>
              <a:t> </a:t>
            </a:r>
            <a:r>
              <a:rPr lang="en-US" sz="3206" dirty="0" err="1"/>
              <a:t>meş</a:t>
            </a:r>
            <a:r>
              <a:rPr lang="en-US" sz="3206" dirty="0"/>
              <a:t> </a:t>
            </a:r>
            <a:r>
              <a:rPr lang="en-US" sz="3206" dirty="0" err="1"/>
              <a:t>kullanımı</a:t>
            </a:r>
            <a:r>
              <a:rPr lang="en-US" sz="3206" dirty="0"/>
              <a:t> </a:t>
            </a:r>
            <a:r>
              <a:rPr lang="en-US" sz="3206" dirty="0" err="1"/>
              <a:t>artmaktadır</a:t>
            </a:r>
            <a:r>
              <a:rPr lang="en-US" sz="3206" dirty="0"/>
              <a:t>!!!!</a:t>
            </a:r>
            <a:br>
              <a:rPr lang="en-US" sz="3206" dirty="0"/>
            </a:br>
            <a:r>
              <a:rPr lang="en-US" sz="3206" dirty="0" err="1"/>
              <a:t>Uygulama</a:t>
            </a:r>
            <a:r>
              <a:rPr lang="en-US" sz="3206" dirty="0"/>
              <a:t> </a:t>
            </a:r>
            <a:r>
              <a:rPr lang="en-US" sz="3206" dirty="0" err="1"/>
              <a:t>yolu</a:t>
            </a:r>
            <a:r>
              <a:rPr lang="en-US" sz="3206" dirty="0"/>
              <a:t> </a:t>
            </a:r>
            <a:r>
              <a:rPr lang="en-US" sz="3206" dirty="0" err="1"/>
              <a:t>değişmiştir</a:t>
            </a:r>
            <a:endParaRPr lang="en-US" sz="3206" dirty="0"/>
          </a:p>
        </p:txBody>
      </p:sp>
      <p:sp>
        <p:nvSpPr>
          <p:cNvPr id="3" name="Content Placeholder 2"/>
          <p:cNvSpPr>
            <a:spLocks noGrp="1"/>
          </p:cNvSpPr>
          <p:nvPr>
            <p:ph idx="1"/>
          </p:nvPr>
        </p:nvSpPr>
        <p:spPr>
          <a:xfrm>
            <a:off x="339693" y="2082356"/>
            <a:ext cx="8592865" cy="4037448"/>
          </a:xfrm>
        </p:spPr>
        <p:txBody>
          <a:bodyPr>
            <a:normAutofit/>
          </a:bodyPr>
          <a:lstStyle/>
          <a:p>
            <a:r>
              <a:rPr lang="en-US" dirty="0"/>
              <a:t>Abdominal </a:t>
            </a:r>
            <a:r>
              <a:rPr lang="en-US" dirty="0" err="1"/>
              <a:t>SKP.de</a:t>
            </a:r>
            <a:r>
              <a:rPr lang="en-US" dirty="0"/>
              <a:t> </a:t>
            </a:r>
            <a:r>
              <a:rPr lang="en-US" dirty="0" err="1"/>
              <a:t>meş</a:t>
            </a:r>
            <a:r>
              <a:rPr lang="en-US" dirty="0"/>
              <a:t> </a:t>
            </a:r>
            <a:r>
              <a:rPr lang="en-US" dirty="0" err="1"/>
              <a:t>ön</a:t>
            </a:r>
            <a:r>
              <a:rPr lang="en-US" dirty="0"/>
              <a:t> </a:t>
            </a:r>
            <a:r>
              <a:rPr lang="en-US" dirty="0" err="1"/>
              <a:t>duvarda</a:t>
            </a:r>
            <a:r>
              <a:rPr lang="en-US" dirty="0"/>
              <a:t> </a:t>
            </a:r>
            <a:r>
              <a:rPr lang="en-US" dirty="0" err="1"/>
              <a:t>kafın</a:t>
            </a:r>
            <a:r>
              <a:rPr lang="en-US" dirty="0"/>
              <a:t> 3-4 cm </a:t>
            </a:r>
            <a:r>
              <a:rPr lang="en-US" dirty="0" err="1"/>
              <a:t>altına</a:t>
            </a:r>
            <a:r>
              <a:rPr lang="en-US" dirty="0"/>
              <a:t> </a:t>
            </a:r>
            <a:r>
              <a:rPr lang="en-US" dirty="0" err="1"/>
              <a:t>indirilmektedir</a:t>
            </a:r>
            <a:r>
              <a:rPr lang="en-US" dirty="0"/>
              <a:t>. </a:t>
            </a:r>
            <a:r>
              <a:rPr lang="en-US" dirty="0" err="1"/>
              <a:t>Burası</a:t>
            </a:r>
            <a:r>
              <a:rPr lang="en-US" dirty="0"/>
              <a:t> </a:t>
            </a:r>
            <a:r>
              <a:rPr lang="en-US" dirty="0" err="1"/>
              <a:t>mesane</a:t>
            </a:r>
            <a:r>
              <a:rPr lang="en-US" dirty="0"/>
              <a:t> </a:t>
            </a:r>
            <a:r>
              <a:rPr lang="en-US" dirty="0" err="1"/>
              <a:t>boynudur</a:t>
            </a:r>
            <a:r>
              <a:rPr lang="en-US" dirty="0"/>
              <a:t>. </a:t>
            </a:r>
          </a:p>
          <a:p>
            <a:r>
              <a:rPr lang="en-US" dirty="0"/>
              <a:t>Abdominal </a:t>
            </a:r>
            <a:r>
              <a:rPr lang="en-US" dirty="0" err="1"/>
              <a:t>yoldan</a:t>
            </a:r>
            <a:r>
              <a:rPr lang="en-US" dirty="0"/>
              <a:t> </a:t>
            </a:r>
            <a:r>
              <a:rPr lang="en-US" dirty="0" err="1"/>
              <a:t>uygulanan</a:t>
            </a:r>
            <a:r>
              <a:rPr lang="en-US" dirty="0"/>
              <a:t> </a:t>
            </a:r>
            <a:r>
              <a:rPr lang="en-US" dirty="0" err="1"/>
              <a:t>meşin</a:t>
            </a:r>
            <a:r>
              <a:rPr lang="en-US" dirty="0"/>
              <a:t> </a:t>
            </a:r>
            <a:r>
              <a:rPr lang="en-US" dirty="0" err="1"/>
              <a:t>arka</a:t>
            </a:r>
            <a:r>
              <a:rPr lang="en-US" dirty="0"/>
              <a:t> </a:t>
            </a:r>
            <a:r>
              <a:rPr lang="en-US" dirty="0" err="1"/>
              <a:t>yaprağı</a:t>
            </a:r>
            <a:r>
              <a:rPr lang="en-US" dirty="0"/>
              <a:t> </a:t>
            </a:r>
            <a:r>
              <a:rPr lang="en-US" dirty="0" err="1"/>
              <a:t>hastanın</a:t>
            </a:r>
            <a:r>
              <a:rPr lang="en-US" dirty="0"/>
              <a:t> </a:t>
            </a:r>
            <a:r>
              <a:rPr lang="en-US" dirty="0" err="1"/>
              <a:t>rektoseli</a:t>
            </a:r>
            <a:r>
              <a:rPr lang="en-US" dirty="0"/>
              <a:t> </a:t>
            </a:r>
            <a:r>
              <a:rPr lang="en-US" dirty="0" err="1"/>
              <a:t>varsa</a:t>
            </a:r>
            <a:r>
              <a:rPr lang="en-US" dirty="0"/>
              <a:t> </a:t>
            </a:r>
            <a:r>
              <a:rPr lang="en-US" dirty="0" err="1"/>
              <a:t>levator</a:t>
            </a:r>
            <a:r>
              <a:rPr lang="en-US" dirty="0"/>
              <a:t>/</a:t>
            </a:r>
            <a:r>
              <a:rPr lang="en-US" dirty="0" err="1"/>
              <a:t>perineal</a:t>
            </a:r>
            <a:r>
              <a:rPr lang="en-US" dirty="0"/>
              <a:t> </a:t>
            </a:r>
            <a:r>
              <a:rPr lang="en-US" dirty="0" err="1"/>
              <a:t>body’ye</a:t>
            </a:r>
            <a:r>
              <a:rPr lang="en-US" dirty="0"/>
              <a:t> </a:t>
            </a:r>
            <a:r>
              <a:rPr lang="en-US" dirty="0" err="1"/>
              <a:t>kadar</a:t>
            </a:r>
            <a:r>
              <a:rPr lang="en-US" dirty="0"/>
              <a:t> </a:t>
            </a:r>
            <a:r>
              <a:rPr lang="en-US" dirty="0" err="1"/>
              <a:t>uzatılıp</a:t>
            </a:r>
            <a:r>
              <a:rPr lang="en-US" dirty="0"/>
              <a:t> </a:t>
            </a:r>
            <a:r>
              <a:rPr lang="en-US" dirty="0" err="1"/>
              <a:t>fikse</a:t>
            </a:r>
            <a:r>
              <a:rPr lang="en-US" dirty="0"/>
              <a:t> </a:t>
            </a:r>
            <a:r>
              <a:rPr lang="en-US" dirty="0" err="1"/>
              <a:t>edilmesi</a:t>
            </a:r>
            <a:r>
              <a:rPr lang="en-US" dirty="0"/>
              <a:t> </a:t>
            </a:r>
            <a:r>
              <a:rPr lang="en-US" dirty="0" err="1"/>
              <a:t>önerilmektedir</a:t>
            </a:r>
            <a:r>
              <a:rPr lang="en-US" dirty="0"/>
              <a:t>. </a:t>
            </a:r>
          </a:p>
          <a:p>
            <a:r>
              <a:rPr lang="en-US" dirty="0" err="1"/>
              <a:t>Aslında</a:t>
            </a:r>
            <a:r>
              <a:rPr lang="en-US" dirty="0"/>
              <a:t> </a:t>
            </a:r>
            <a:r>
              <a:rPr lang="en-US" dirty="0" err="1"/>
              <a:t>ABD’de</a:t>
            </a:r>
            <a:r>
              <a:rPr lang="en-US" dirty="0"/>
              <a:t> </a:t>
            </a:r>
            <a:r>
              <a:rPr lang="en-US" dirty="0" err="1"/>
              <a:t>prolapsuta</a:t>
            </a:r>
            <a:r>
              <a:rPr lang="en-US" dirty="0"/>
              <a:t> </a:t>
            </a:r>
            <a:r>
              <a:rPr lang="en-US" dirty="0" err="1"/>
              <a:t>meş</a:t>
            </a:r>
            <a:r>
              <a:rPr lang="en-US" dirty="0"/>
              <a:t> </a:t>
            </a:r>
            <a:r>
              <a:rPr lang="en-US" dirty="0" err="1"/>
              <a:t>kullanımı</a:t>
            </a:r>
            <a:r>
              <a:rPr lang="en-US" dirty="0"/>
              <a:t> </a:t>
            </a:r>
            <a:r>
              <a:rPr lang="en-US" dirty="0" err="1"/>
              <a:t>artmaktadır</a:t>
            </a:r>
            <a:r>
              <a:rPr lang="en-US" dirty="0"/>
              <a:t>. </a:t>
            </a:r>
          </a:p>
          <a:p>
            <a:r>
              <a:rPr lang="en-US" dirty="0" err="1"/>
              <a:t>Uygulama</a:t>
            </a:r>
            <a:r>
              <a:rPr lang="en-US" dirty="0"/>
              <a:t> </a:t>
            </a:r>
            <a:r>
              <a:rPr lang="en-US" dirty="0" err="1"/>
              <a:t>yolu</a:t>
            </a:r>
            <a:r>
              <a:rPr lang="en-US" dirty="0"/>
              <a:t> </a:t>
            </a:r>
            <a:r>
              <a:rPr lang="en-US" dirty="0" err="1"/>
              <a:t>değişmiştir</a:t>
            </a:r>
            <a:r>
              <a:rPr lang="en-US" dirty="0"/>
              <a:t>(</a:t>
            </a:r>
            <a:r>
              <a:rPr lang="en-US" dirty="0" err="1"/>
              <a:t>medikolegal</a:t>
            </a:r>
            <a:r>
              <a:rPr lang="en-US" dirty="0"/>
              <a:t> </a:t>
            </a:r>
            <a:r>
              <a:rPr lang="en-US" dirty="0" err="1"/>
              <a:t>nedenlerle</a:t>
            </a:r>
            <a:r>
              <a:rPr lang="en-US" dirty="0"/>
              <a:t>). </a:t>
            </a:r>
            <a:r>
              <a:rPr lang="en-US" dirty="0" err="1"/>
              <a:t>Vajinal</a:t>
            </a:r>
            <a:r>
              <a:rPr lang="en-US" dirty="0"/>
              <a:t> </a:t>
            </a:r>
            <a:r>
              <a:rPr lang="en-US" dirty="0" err="1"/>
              <a:t>yol</a:t>
            </a:r>
            <a:r>
              <a:rPr lang="en-US" dirty="0"/>
              <a:t> </a:t>
            </a:r>
            <a:r>
              <a:rPr lang="en-US" dirty="0" err="1"/>
              <a:t>yerine</a:t>
            </a:r>
            <a:r>
              <a:rPr lang="en-US" dirty="0"/>
              <a:t> abdominal </a:t>
            </a:r>
            <a:r>
              <a:rPr lang="en-US" dirty="0" err="1"/>
              <a:t>yol</a:t>
            </a:r>
            <a:r>
              <a:rPr lang="en-US" dirty="0"/>
              <a:t> /(L/S, </a:t>
            </a:r>
            <a:r>
              <a:rPr lang="en-US" dirty="0" err="1"/>
              <a:t>Robotik</a:t>
            </a:r>
            <a:r>
              <a:rPr lang="en-US" dirty="0"/>
              <a:t>) </a:t>
            </a:r>
            <a:r>
              <a:rPr lang="en-US" dirty="0" err="1"/>
              <a:t>kullanılmaktadır</a:t>
            </a:r>
            <a:r>
              <a:rPr lang="en-US" dirty="0"/>
              <a:t>.</a:t>
            </a:r>
          </a:p>
        </p:txBody>
      </p:sp>
      <p:sp>
        <p:nvSpPr>
          <p:cNvPr id="6" name="Slide Number Placeholder 5"/>
          <p:cNvSpPr>
            <a:spLocks noGrp="1"/>
          </p:cNvSpPr>
          <p:nvPr>
            <p:ph type="sldNum" sz="quarter" idx="12"/>
          </p:nvPr>
        </p:nvSpPr>
        <p:spPr/>
        <p:txBody>
          <a:bodyPr/>
          <a:lstStyle/>
          <a:p>
            <a:pPr>
              <a:defRPr/>
            </a:pPr>
            <a:fld id="{192285CF-1936-4845-81CE-71CDAE8E41A5}" type="slidenum">
              <a:rPr lang="tr-TR" smtClean="0"/>
              <a:pPr>
                <a:defRPr/>
              </a:pPr>
              <a:t>29</a:t>
            </a:fld>
            <a:endParaRPr lang="tr-TR"/>
          </a:p>
        </p:txBody>
      </p:sp>
      <p:sp>
        <p:nvSpPr>
          <p:cNvPr id="4" name="Date Placeholder 3"/>
          <p:cNvSpPr>
            <a:spLocks noGrp="1"/>
          </p:cNvSpPr>
          <p:nvPr>
            <p:ph type="dt" sz="half" idx="10"/>
          </p:nvPr>
        </p:nvSpPr>
        <p:spPr/>
        <p:txBody>
          <a:bodyPr/>
          <a:lstStyle/>
          <a:p>
            <a:pPr>
              <a:defRPr/>
            </a:pPr>
            <a:endParaRPr lang="tr-TR"/>
          </a:p>
        </p:txBody>
      </p:sp>
      <p:sp>
        <p:nvSpPr>
          <p:cNvPr id="5" name="Alt Bilgi Yer Tutucusu 4">
            <a:extLst>
              <a:ext uri="{FF2B5EF4-FFF2-40B4-BE49-F238E27FC236}">
                <a16:creationId xmlns:a16="http://schemas.microsoft.com/office/drawing/2014/main" id="{F424CCDD-CEE8-A26B-8059-36D090D093DB}"/>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676597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BE0BDE-F8CF-5046-8840-B4EC18E161A1}"/>
              </a:ext>
            </a:extLst>
          </p:cNvPr>
          <p:cNvSpPr>
            <a:spLocks noGrp="1"/>
          </p:cNvSpPr>
          <p:nvPr>
            <p:ph type="title"/>
          </p:nvPr>
        </p:nvSpPr>
        <p:spPr/>
        <p:txBody>
          <a:bodyPr/>
          <a:lstStyle/>
          <a:p>
            <a:r>
              <a:rPr lang="en-US" dirty="0" err="1"/>
              <a:t>Neden</a:t>
            </a:r>
            <a:r>
              <a:rPr lang="en-US" dirty="0"/>
              <a:t> SRS implant?</a:t>
            </a:r>
          </a:p>
        </p:txBody>
      </p:sp>
      <p:sp>
        <p:nvSpPr>
          <p:cNvPr id="3" name="İçerik Yer Tutucusu 2">
            <a:extLst>
              <a:ext uri="{FF2B5EF4-FFF2-40B4-BE49-F238E27FC236}">
                <a16:creationId xmlns:a16="http://schemas.microsoft.com/office/drawing/2014/main" id="{B1E636CB-445F-254F-9E75-D5A5D2C2C638}"/>
              </a:ext>
            </a:extLst>
          </p:cNvPr>
          <p:cNvSpPr>
            <a:spLocks noGrp="1"/>
          </p:cNvSpPr>
          <p:nvPr>
            <p:ph idx="1"/>
          </p:nvPr>
        </p:nvSpPr>
        <p:spPr>
          <a:xfrm>
            <a:off x="400050" y="1524000"/>
            <a:ext cx="8401050" cy="4832351"/>
          </a:xfrm>
        </p:spPr>
        <p:txBody>
          <a:bodyPr>
            <a:normAutofit/>
          </a:bodyPr>
          <a:lstStyle/>
          <a:p>
            <a:r>
              <a:rPr lang="en-US" dirty="0" err="1"/>
              <a:t>Kısa</a:t>
            </a:r>
            <a:r>
              <a:rPr lang="en-US" dirty="0"/>
              <a:t> </a:t>
            </a:r>
            <a:r>
              <a:rPr lang="en-US" dirty="0" err="1"/>
              <a:t>operasyon</a:t>
            </a:r>
            <a:r>
              <a:rPr lang="en-US" dirty="0"/>
              <a:t> </a:t>
            </a:r>
            <a:r>
              <a:rPr lang="en-US" dirty="0" err="1"/>
              <a:t>süresi</a:t>
            </a:r>
            <a:endParaRPr lang="en-US" dirty="0"/>
          </a:p>
          <a:p>
            <a:r>
              <a:rPr lang="en-US" dirty="0" err="1"/>
              <a:t>Kısa</a:t>
            </a:r>
            <a:r>
              <a:rPr lang="en-US" dirty="0"/>
              <a:t> </a:t>
            </a:r>
            <a:r>
              <a:rPr lang="en-US" dirty="0" err="1"/>
              <a:t>öğrenme</a:t>
            </a:r>
            <a:r>
              <a:rPr lang="en-US" dirty="0"/>
              <a:t> </a:t>
            </a:r>
            <a:r>
              <a:rPr lang="en-US" dirty="0" err="1"/>
              <a:t>körvü</a:t>
            </a:r>
            <a:endParaRPr lang="en-US" dirty="0"/>
          </a:p>
          <a:p>
            <a:r>
              <a:rPr lang="en-US" dirty="0"/>
              <a:t>Minimal </a:t>
            </a:r>
            <a:r>
              <a:rPr lang="en-US" dirty="0" err="1"/>
              <a:t>invaziv</a:t>
            </a:r>
            <a:r>
              <a:rPr lang="en-US" dirty="0"/>
              <a:t> </a:t>
            </a:r>
            <a:r>
              <a:rPr lang="en-US" dirty="0" err="1"/>
              <a:t>yöntem</a:t>
            </a:r>
            <a:endParaRPr lang="en-US" dirty="0"/>
          </a:p>
          <a:p>
            <a:r>
              <a:rPr lang="en-US" dirty="0" err="1"/>
              <a:t>Anatomik</a:t>
            </a:r>
            <a:r>
              <a:rPr lang="en-US" dirty="0"/>
              <a:t> </a:t>
            </a:r>
            <a:r>
              <a:rPr lang="en-US" dirty="0" err="1"/>
              <a:t>düzeltme</a:t>
            </a:r>
            <a:r>
              <a:rPr lang="en-US" dirty="0"/>
              <a:t>(</a:t>
            </a:r>
            <a:r>
              <a:rPr lang="en-US" dirty="0" err="1"/>
              <a:t>vajinal</a:t>
            </a:r>
            <a:r>
              <a:rPr lang="en-US" dirty="0"/>
              <a:t> </a:t>
            </a:r>
            <a:r>
              <a:rPr lang="en-US" dirty="0" err="1"/>
              <a:t>aks</a:t>
            </a:r>
            <a:r>
              <a:rPr lang="en-US" dirty="0"/>
              <a:t> </a:t>
            </a:r>
            <a:r>
              <a:rPr lang="en-US" dirty="0" err="1"/>
              <a:t>değişmez</a:t>
            </a:r>
            <a:r>
              <a:rPr lang="en-US" dirty="0"/>
              <a:t>, </a:t>
            </a:r>
            <a:r>
              <a:rPr lang="en-US" dirty="0" err="1"/>
              <a:t>esnekliği</a:t>
            </a:r>
            <a:r>
              <a:rPr lang="en-US" dirty="0"/>
              <a:t> </a:t>
            </a:r>
            <a:r>
              <a:rPr lang="en-US" dirty="0" err="1"/>
              <a:t>değişmez</a:t>
            </a:r>
            <a:r>
              <a:rPr lang="en-US" dirty="0"/>
              <a:t>)</a:t>
            </a:r>
          </a:p>
          <a:p>
            <a:r>
              <a:rPr lang="en-US" dirty="0" err="1"/>
              <a:t>Ön</a:t>
            </a:r>
            <a:r>
              <a:rPr lang="en-US" dirty="0"/>
              <a:t> </a:t>
            </a:r>
            <a:r>
              <a:rPr lang="en-US" dirty="0" err="1"/>
              <a:t>duvarın</a:t>
            </a:r>
            <a:r>
              <a:rPr lang="en-US" dirty="0"/>
              <a:t> </a:t>
            </a:r>
            <a:r>
              <a:rPr lang="en-US" dirty="0" err="1"/>
              <a:t>bütün</a:t>
            </a:r>
            <a:r>
              <a:rPr lang="en-US" dirty="0"/>
              <a:t> </a:t>
            </a:r>
            <a:r>
              <a:rPr lang="en-US" dirty="0" err="1"/>
              <a:t>defektlerini</a:t>
            </a:r>
            <a:r>
              <a:rPr lang="en-US" dirty="0"/>
              <a:t> </a:t>
            </a:r>
            <a:r>
              <a:rPr lang="en-US" dirty="0" err="1"/>
              <a:t>aynı</a:t>
            </a:r>
            <a:r>
              <a:rPr lang="en-US" dirty="0"/>
              <a:t> </a:t>
            </a:r>
            <a:r>
              <a:rPr lang="en-US" dirty="0" err="1"/>
              <a:t>anda</a:t>
            </a:r>
            <a:r>
              <a:rPr lang="en-US" dirty="0"/>
              <a:t> </a:t>
            </a:r>
            <a:r>
              <a:rPr lang="en-US" dirty="0" err="1"/>
              <a:t>düzeltme</a:t>
            </a:r>
            <a:r>
              <a:rPr lang="en-US" dirty="0"/>
              <a:t> (</a:t>
            </a:r>
            <a:r>
              <a:rPr lang="en-US" dirty="0" err="1"/>
              <a:t>sanral</a:t>
            </a:r>
            <a:r>
              <a:rPr lang="en-US" dirty="0"/>
              <a:t>, </a:t>
            </a:r>
            <a:r>
              <a:rPr lang="en-US" dirty="0" err="1"/>
              <a:t>yüksek</a:t>
            </a:r>
            <a:r>
              <a:rPr lang="en-US" dirty="0"/>
              <a:t>, </a:t>
            </a:r>
            <a:r>
              <a:rPr lang="en-US" dirty="0" err="1"/>
              <a:t>paravajinal</a:t>
            </a:r>
            <a:r>
              <a:rPr lang="en-US" dirty="0"/>
              <a:t>)</a:t>
            </a:r>
          </a:p>
          <a:p>
            <a:r>
              <a:rPr lang="en-US" dirty="0"/>
              <a:t>Minimal </a:t>
            </a:r>
            <a:r>
              <a:rPr lang="en-US" dirty="0" err="1"/>
              <a:t>komplikasyon</a:t>
            </a:r>
            <a:r>
              <a:rPr lang="en-US" dirty="0"/>
              <a:t> </a:t>
            </a:r>
            <a:r>
              <a:rPr lang="en-US" dirty="0" err="1"/>
              <a:t>ve</a:t>
            </a:r>
            <a:r>
              <a:rPr lang="en-US" dirty="0"/>
              <a:t> </a:t>
            </a:r>
            <a:r>
              <a:rPr lang="en-US" dirty="0" err="1"/>
              <a:t>morbidite</a:t>
            </a:r>
            <a:endParaRPr lang="en-US" dirty="0"/>
          </a:p>
          <a:p>
            <a:r>
              <a:rPr lang="en-US" dirty="0" err="1"/>
              <a:t>Yüksek</a:t>
            </a:r>
            <a:r>
              <a:rPr lang="en-US" dirty="0"/>
              <a:t> </a:t>
            </a:r>
            <a:r>
              <a:rPr lang="en-US" dirty="0" err="1"/>
              <a:t>başarı</a:t>
            </a:r>
            <a:r>
              <a:rPr lang="en-US" dirty="0"/>
              <a:t> </a:t>
            </a:r>
            <a:r>
              <a:rPr lang="en-US" dirty="0" err="1"/>
              <a:t>oranı</a:t>
            </a:r>
            <a:endParaRPr lang="en-US" dirty="0"/>
          </a:p>
          <a:p>
            <a:r>
              <a:rPr lang="en-US" dirty="0" err="1"/>
              <a:t>Eğitim</a:t>
            </a:r>
            <a:r>
              <a:rPr lang="en-US" dirty="0"/>
              <a:t> </a:t>
            </a:r>
            <a:r>
              <a:rPr lang="en-US" dirty="0" err="1"/>
              <a:t>ve</a:t>
            </a:r>
            <a:r>
              <a:rPr lang="en-US" dirty="0"/>
              <a:t> </a:t>
            </a:r>
            <a:r>
              <a:rPr lang="en-US" dirty="0" err="1"/>
              <a:t>sertifikasyonla</a:t>
            </a:r>
            <a:r>
              <a:rPr lang="en-US" dirty="0"/>
              <a:t> </a:t>
            </a:r>
            <a:r>
              <a:rPr lang="en-US" dirty="0" err="1"/>
              <a:t>uygulama</a:t>
            </a:r>
            <a:r>
              <a:rPr lang="en-US" dirty="0"/>
              <a:t> </a:t>
            </a:r>
            <a:r>
              <a:rPr lang="en-US" dirty="0" err="1"/>
              <a:t>zorunluluğu</a:t>
            </a:r>
            <a:endParaRPr lang="en-US" dirty="0"/>
          </a:p>
          <a:p>
            <a:pPr marL="0" indent="0">
              <a:buNone/>
            </a:pPr>
            <a:endParaRPr lang="en-US" dirty="0"/>
          </a:p>
        </p:txBody>
      </p:sp>
      <p:sp>
        <p:nvSpPr>
          <p:cNvPr id="4" name="Veri Yer Tutucusu 3">
            <a:extLst>
              <a:ext uri="{FF2B5EF4-FFF2-40B4-BE49-F238E27FC236}">
                <a16:creationId xmlns:a16="http://schemas.microsoft.com/office/drawing/2014/main" id="{D58161AC-2AE4-4546-A5C5-D831DF2BF1F4}"/>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0AB5020F-AA5C-0247-9D42-4631B9134FF0}"/>
              </a:ext>
            </a:extLst>
          </p:cNvPr>
          <p:cNvSpPr>
            <a:spLocks noGrp="1"/>
          </p:cNvSpPr>
          <p:nvPr>
            <p:ph type="sldNum" sz="quarter" idx="12"/>
          </p:nvPr>
        </p:nvSpPr>
        <p:spPr/>
        <p:txBody>
          <a:bodyPr/>
          <a:lstStyle/>
          <a:p>
            <a:fld id="{C8948523-D1C4-AF46-96CD-67AD31957698}" type="slidenum">
              <a:rPr lang="en-US" smtClean="0"/>
              <a:t>30</a:t>
            </a:fld>
            <a:endParaRPr lang="en-US"/>
          </a:p>
        </p:txBody>
      </p:sp>
      <p:pic>
        <p:nvPicPr>
          <p:cNvPr id="7" name="İçerik Yer Tutucusu 7">
            <a:extLst>
              <a:ext uri="{FF2B5EF4-FFF2-40B4-BE49-F238E27FC236}">
                <a16:creationId xmlns:a16="http://schemas.microsoft.com/office/drawing/2014/main" id="{4B0C2EE1-2B34-B04F-A451-3E83301F0D78}"/>
              </a:ext>
            </a:extLst>
          </p:cNvPr>
          <p:cNvPicPr>
            <a:picLocks noChangeAspect="1"/>
          </p:cNvPicPr>
          <p:nvPr/>
        </p:nvPicPr>
        <p:blipFill>
          <a:blip r:embed="rId2"/>
          <a:stretch>
            <a:fillRect/>
          </a:stretch>
        </p:blipFill>
        <p:spPr>
          <a:xfrm>
            <a:off x="6482862" y="1174874"/>
            <a:ext cx="2513507" cy="1837957"/>
          </a:xfrm>
          <a:prstGeom prst="rect">
            <a:avLst/>
          </a:prstGeom>
        </p:spPr>
      </p:pic>
      <p:sp>
        <p:nvSpPr>
          <p:cNvPr id="5" name="Alt Bilgi Yer Tutucusu 4">
            <a:extLst>
              <a:ext uri="{FF2B5EF4-FFF2-40B4-BE49-F238E27FC236}">
                <a16:creationId xmlns:a16="http://schemas.microsoft.com/office/drawing/2014/main" id="{AE3D79CD-2AD1-E965-1D93-FABE9A08B77F}"/>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168244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DC3843C-4D5F-3B4E-81A3-7538A48D1173}"/>
              </a:ext>
            </a:extLst>
          </p:cNvPr>
          <p:cNvSpPr>
            <a:spLocks noGrp="1"/>
          </p:cNvSpPr>
          <p:nvPr>
            <p:ph type="title"/>
          </p:nvPr>
        </p:nvSpPr>
        <p:spPr/>
        <p:txBody>
          <a:bodyPr/>
          <a:lstStyle/>
          <a:p>
            <a:r>
              <a:rPr lang="tr-TR" b="1" dirty="0"/>
              <a:t>FDA 2019</a:t>
            </a:r>
          </a:p>
        </p:txBody>
      </p:sp>
      <p:sp>
        <p:nvSpPr>
          <p:cNvPr id="3" name="İçerik Yer Tutucusu 2">
            <a:extLst>
              <a:ext uri="{FF2B5EF4-FFF2-40B4-BE49-F238E27FC236}">
                <a16:creationId xmlns:a16="http://schemas.microsoft.com/office/drawing/2014/main" id="{EFCEDC9F-104D-B74B-A23B-47E7AA612F4C}"/>
              </a:ext>
            </a:extLst>
          </p:cNvPr>
          <p:cNvSpPr>
            <a:spLocks noGrp="1"/>
          </p:cNvSpPr>
          <p:nvPr>
            <p:ph idx="1"/>
          </p:nvPr>
        </p:nvSpPr>
        <p:spPr/>
        <p:txBody>
          <a:bodyPr>
            <a:normAutofit/>
          </a:bodyPr>
          <a:lstStyle/>
          <a:p>
            <a:r>
              <a:rPr lang="tr-TR" dirty="0">
                <a:solidFill>
                  <a:srgbClr val="FF0000"/>
                </a:solidFill>
              </a:rPr>
              <a:t>Tecrübeli </a:t>
            </a:r>
            <a:r>
              <a:rPr lang="tr-TR" dirty="0" err="1">
                <a:solidFill>
                  <a:srgbClr val="FF0000"/>
                </a:solidFill>
              </a:rPr>
              <a:t>pelvik</a:t>
            </a:r>
            <a:r>
              <a:rPr lang="tr-TR" dirty="0">
                <a:solidFill>
                  <a:srgbClr val="FF0000"/>
                </a:solidFill>
              </a:rPr>
              <a:t> cerrahların </a:t>
            </a:r>
            <a:r>
              <a:rPr lang="tr-TR" dirty="0" err="1"/>
              <a:t>meş</a:t>
            </a:r>
            <a:r>
              <a:rPr lang="tr-TR" dirty="0"/>
              <a:t> ameliyatlarında </a:t>
            </a:r>
            <a:r>
              <a:rPr lang="tr-TR" dirty="0" err="1"/>
              <a:t>morbidite</a:t>
            </a:r>
            <a:r>
              <a:rPr lang="tr-TR" dirty="0"/>
              <a:t> ve komplikasyonları daha az</a:t>
            </a:r>
          </a:p>
          <a:p>
            <a:pPr marL="0" indent="0">
              <a:buNone/>
            </a:pPr>
            <a:r>
              <a:rPr lang="tr-TR" dirty="0"/>
              <a:t>	</a:t>
            </a:r>
            <a:r>
              <a:rPr lang="tr-TR" dirty="0" err="1"/>
              <a:t>Meş</a:t>
            </a:r>
            <a:r>
              <a:rPr lang="tr-TR" dirty="0"/>
              <a:t> erozyonu: O.R: 0.42	 p&lt;0.001</a:t>
            </a:r>
          </a:p>
          <a:p>
            <a:r>
              <a:rPr lang="tr-TR" dirty="0">
                <a:solidFill>
                  <a:srgbClr val="FF0000"/>
                </a:solidFill>
              </a:rPr>
              <a:t>Çok sayıda vaka yapan </a:t>
            </a:r>
            <a:r>
              <a:rPr lang="tr-TR" dirty="0"/>
              <a:t>cerrahların erozyon oranı daha az yaklaşık 2 kat (%3 vs. % 6)</a:t>
            </a:r>
          </a:p>
          <a:p>
            <a:pPr marL="0" indent="0">
              <a:buNone/>
            </a:pPr>
            <a:r>
              <a:rPr lang="tr-TR" dirty="0"/>
              <a:t>	Çalışmalarda az sayıda vaka yapan cerrahların 	serileri </a:t>
            </a:r>
            <a:r>
              <a:rPr lang="tr-TR" dirty="0">
                <a:solidFill>
                  <a:srgbClr val="FF0000"/>
                </a:solidFill>
              </a:rPr>
              <a:t>% 50 den fazla</a:t>
            </a:r>
          </a:p>
          <a:p>
            <a:r>
              <a:rPr lang="tr-TR" dirty="0"/>
              <a:t>% 4 </a:t>
            </a:r>
            <a:r>
              <a:rPr lang="tr-TR" dirty="0" err="1"/>
              <a:t>reoperasyon</a:t>
            </a:r>
            <a:r>
              <a:rPr lang="tr-TR" dirty="0"/>
              <a:t> oranında ürolog ve jinekolog farkı yok</a:t>
            </a:r>
          </a:p>
          <a:p>
            <a:pPr marL="0" indent="0">
              <a:buNone/>
            </a:pPr>
            <a:endParaRPr lang="tr-TR" dirty="0"/>
          </a:p>
          <a:p>
            <a:pPr marL="0" indent="0">
              <a:buNone/>
            </a:pPr>
            <a:endParaRPr lang="tr-TR" dirty="0"/>
          </a:p>
        </p:txBody>
      </p:sp>
      <p:sp>
        <p:nvSpPr>
          <p:cNvPr id="4" name="Veri Yer Tutucusu 3">
            <a:extLst>
              <a:ext uri="{FF2B5EF4-FFF2-40B4-BE49-F238E27FC236}">
                <a16:creationId xmlns:a16="http://schemas.microsoft.com/office/drawing/2014/main" id="{D4F9239B-53FA-2640-A42A-35764E3315CD}"/>
              </a:ext>
            </a:extLst>
          </p:cNvPr>
          <p:cNvSpPr>
            <a:spLocks noGrp="1"/>
          </p:cNvSpPr>
          <p:nvPr>
            <p:ph type="dt" sz="half" idx="10"/>
          </p:nvPr>
        </p:nvSpPr>
        <p:spPr/>
        <p:txBody>
          <a:bodyPr/>
          <a:lstStyle/>
          <a:p>
            <a:pPr>
              <a:defRPr/>
            </a:pPr>
            <a:endParaRPr lang="tr-TR"/>
          </a:p>
        </p:txBody>
      </p:sp>
      <p:sp>
        <p:nvSpPr>
          <p:cNvPr id="6" name="Slayt Numarası Yer Tutucusu 5">
            <a:extLst>
              <a:ext uri="{FF2B5EF4-FFF2-40B4-BE49-F238E27FC236}">
                <a16:creationId xmlns:a16="http://schemas.microsoft.com/office/drawing/2014/main" id="{2E41B4C0-4CAF-E045-99AF-BE40E8666E9C}"/>
              </a:ext>
            </a:extLst>
          </p:cNvPr>
          <p:cNvSpPr>
            <a:spLocks noGrp="1"/>
          </p:cNvSpPr>
          <p:nvPr>
            <p:ph type="sldNum" sz="quarter" idx="12"/>
          </p:nvPr>
        </p:nvSpPr>
        <p:spPr/>
        <p:txBody>
          <a:bodyPr/>
          <a:lstStyle/>
          <a:p>
            <a:pPr>
              <a:defRPr/>
            </a:pPr>
            <a:fld id="{192285CF-1936-4845-81CE-71CDAE8E41A5}" type="slidenum">
              <a:rPr lang="tr-TR" smtClean="0"/>
              <a:pPr>
                <a:defRPr/>
              </a:pPr>
              <a:t>4</a:t>
            </a:fld>
            <a:endParaRPr lang="tr-TR"/>
          </a:p>
        </p:txBody>
      </p:sp>
      <p:sp>
        <p:nvSpPr>
          <p:cNvPr id="5" name="Alt Bilgi Yer Tutucusu 4">
            <a:extLst>
              <a:ext uri="{FF2B5EF4-FFF2-40B4-BE49-F238E27FC236}">
                <a16:creationId xmlns:a16="http://schemas.microsoft.com/office/drawing/2014/main" id="{89EB050B-62B5-2D1F-3DEC-B86CCE8E08EC}"/>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3518303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16F859-AE12-CC45-949A-BBE4E1C8F4D9}"/>
              </a:ext>
            </a:extLst>
          </p:cNvPr>
          <p:cNvSpPr>
            <a:spLocks noGrp="1"/>
          </p:cNvSpPr>
          <p:nvPr>
            <p:ph type="title"/>
          </p:nvPr>
        </p:nvSpPr>
        <p:spPr>
          <a:xfrm>
            <a:off x="273050" y="0"/>
            <a:ext cx="8401050" cy="1325563"/>
          </a:xfrm>
        </p:spPr>
        <p:txBody>
          <a:bodyPr/>
          <a:lstStyle/>
          <a:p>
            <a:r>
              <a:rPr lang="en-US" dirty="0"/>
              <a:t> 	SRS implant </a:t>
            </a:r>
            <a:r>
              <a:rPr lang="en-US" dirty="0" err="1"/>
              <a:t>Operasyonu</a:t>
            </a:r>
            <a:endParaRPr lang="en-US" dirty="0"/>
          </a:p>
        </p:txBody>
      </p:sp>
      <p:sp>
        <p:nvSpPr>
          <p:cNvPr id="3" name="İçerik Yer Tutucusu 2">
            <a:extLst>
              <a:ext uri="{FF2B5EF4-FFF2-40B4-BE49-F238E27FC236}">
                <a16:creationId xmlns:a16="http://schemas.microsoft.com/office/drawing/2014/main" id="{13273D21-3479-284B-B436-1919EC93CC5F}"/>
              </a:ext>
            </a:extLst>
          </p:cNvPr>
          <p:cNvSpPr>
            <a:spLocks noGrp="1"/>
          </p:cNvSpPr>
          <p:nvPr>
            <p:ph idx="1"/>
          </p:nvPr>
        </p:nvSpPr>
        <p:spPr>
          <a:xfrm>
            <a:off x="400050" y="1054100"/>
            <a:ext cx="8401050" cy="5302251"/>
          </a:xfrm>
        </p:spPr>
        <p:txBody>
          <a:bodyPr>
            <a:normAutofit/>
          </a:bodyPr>
          <a:lstStyle/>
          <a:p>
            <a:r>
              <a:rPr lang="en-US" sz="1400" i="1" dirty="0"/>
              <a:t>“SRS technology provides the ultimate implant for the treatment of anterior wall vaginal prolapse. The ease of use and the impressive anatomical and subjective outcomes are superior to any other mesh implant I have ever used. I am confident that SRS Implant will revolutionize the treatment of prolapse, the same way that TVT did in treating incontinence. I have no doubt that SRS will become the next gold standard for reconstructive pelvic surgery.” </a:t>
            </a:r>
            <a:endParaRPr lang="tr-TR" sz="1400" dirty="0"/>
          </a:p>
          <a:p>
            <a:pPr marL="0" indent="0">
              <a:buNone/>
            </a:pPr>
            <a:r>
              <a:rPr lang="en-US" sz="1050" dirty="0"/>
              <a:t>	Prof. Mauro </a:t>
            </a:r>
            <a:r>
              <a:rPr lang="en-US" sz="1050" dirty="0" err="1"/>
              <a:t>Cervigni</a:t>
            </a:r>
            <a:r>
              <a:rPr lang="en-US" sz="1050" dirty="0"/>
              <a:t>, </a:t>
            </a:r>
            <a:br>
              <a:rPr lang="en-US" sz="1050" dirty="0"/>
            </a:br>
            <a:r>
              <a:rPr lang="en-US" sz="1050" dirty="0"/>
              <a:t>	Professor Urogynecology, Dept. Urology </a:t>
            </a:r>
            <a:r>
              <a:rPr lang="en-US" sz="1100" dirty="0"/>
              <a:t>"La Sapienza</a:t>
            </a:r>
            <a:r>
              <a:rPr lang="he-IL" sz="1100" dirty="0"/>
              <a:t>"</a:t>
            </a:r>
            <a:br>
              <a:rPr lang="en-US" sz="1100" dirty="0"/>
            </a:br>
            <a:r>
              <a:rPr lang="en-US" sz="1100" dirty="0"/>
              <a:t>	Univ.-Polo </a:t>
            </a:r>
            <a:r>
              <a:rPr lang="en-US" sz="1100" dirty="0" err="1"/>
              <a:t>Pontino</a:t>
            </a:r>
            <a:r>
              <a:rPr lang="en-US" sz="1100" dirty="0"/>
              <a:t>, ICOT-Latina, Italy</a:t>
            </a:r>
            <a:endParaRPr lang="tr-TR" sz="1100" dirty="0"/>
          </a:p>
          <a:p>
            <a:pPr marL="0" indent="0">
              <a:buNone/>
            </a:pPr>
            <a:endParaRPr lang="tr-TR" sz="2400" dirty="0"/>
          </a:p>
          <a:p>
            <a:pPr marL="0" indent="0">
              <a:buNone/>
            </a:pPr>
            <a:r>
              <a:rPr lang="tr-TR" sz="2400" dirty="0"/>
              <a:t>SRS implant, vajinal ön duvar prolapsusunun tedavisi için gerekli mükemmel desteği sağlar. Kullanım kolaylığı ve etkileyici anatomik ve sübjektif başarısı, şimdiye kadar kullandığım diğer tüm meshlerden daha üstündür. </a:t>
            </a:r>
            <a:r>
              <a:rPr lang="tr-TR" sz="2400" dirty="0" err="1"/>
              <a:t>TVT'nin</a:t>
            </a:r>
            <a:r>
              <a:rPr lang="tr-TR" sz="2400" dirty="0"/>
              <a:t> stres </a:t>
            </a:r>
            <a:r>
              <a:rPr lang="tr-TR" sz="2400" dirty="0" err="1"/>
              <a:t>inkontinans</a:t>
            </a:r>
            <a:r>
              <a:rPr lang="tr-TR" sz="2400" dirty="0"/>
              <a:t> tedavisinde yaptığı gibi, SRS </a:t>
            </a:r>
            <a:r>
              <a:rPr lang="tr-TR" sz="2400" dirty="0" err="1"/>
              <a:t>İmplant'ın</a:t>
            </a:r>
            <a:r>
              <a:rPr lang="tr-TR" sz="2400" dirty="0"/>
              <a:t> da </a:t>
            </a:r>
            <a:r>
              <a:rPr lang="tr-TR" sz="2400" dirty="0" err="1"/>
              <a:t>prolapus</a:t>
            </a:r>
            <a:r>
              <a:rPr lang="tr-TR" sz="2400" dirty="0"/>
              <a:t> tedavisinde bir devrim yaratacağına eminim. SRS </a:t>
            </a:r>
            <a:r>
              <a:rPr lang="tr-TR" sz="2400" dirty="0" err="1"/>
              <a:t>implantın</a:t>
            </a:r>
            <a:r>
              <a:rPr lang="tr-TR" sz="2400" dirty="0"/>
              <a:t> </a:t>
            </a:r>
            <a:r>
              <a:rPr lang="tr-TR" sz="2400" dirty="0" err="1"/>
              <a:t>pelvik</a:t>
            </a:r>
            <a:r>
              <a:rPr lang="tr-TR" sz="2400" dirty="0"/>
              <a:t> </a:t>
            </a:r>
            <a:r>
              <a:rPr lang="tr-TR" sz="2400" dirty="0" err="1"/>
              <a:t>rekonstrüktif</a:t>
            </a:r>
            <a:r>
              <a:rPr lang="tr-TR" sz="2400" dirty="0"/>
              <a:t> cerrahide bir sonraki ’</a:t>
            </a:r>
            <a:r>
              <a:rPr lang="tr-TR" sz="2400" dirty="0" err="1"/>
              <a:t>gold</a:t>
            </a:r>
            <a:r>
              <a:rPr lang="tr-TR" sz="2400" dirty="0"/>
              <a:t> standart’ olacağına hiç şüphem yok. </a:t>
            </a:r>
          </a:p>
          <a:p>
            <a:pPr marL="0" indent="0">
              <a:buNone/>
            </a:pPr>
            <a:r>
              <a:rPr lang="en-US" sz="2400" b="1" dirty="0"/>
              <a:t>Prof. Mauro </a:t>
            </a:r>
            <a:r>
              <a:rPr lang="en-US" sz="2400" b="1" dirty="0" err="1"/>
              <a:t>Cervigni</a:t>
            </a:r>
            <a:endParaRPr lang="en-US" sz="2400" b="1" dirty="0"/>
          </a:p>
          <a:p>
            <a:pPr marL="0" indent="0">
              <a:buNone/>
            </a:pPr>
            <a:endParaRPr lang="en-US" dirty="0"/>
          </a:p>
        </p:txBody>
      </p:sp>
      <p:sp>
        <p:nvSpPr>
          <p:cNvPr id="4" name="Veri Yer Tutucusu 3">
            <a:extLst>
              <a:ext uri="{FF2B5EF4-FFF2-40B4-BE49-F238E27FC236}">
                <a16:creationId xmlns:a16="http://schemas.microsoft.com/office/drawing/2014/main" id="{47901D8A-E5CC-DE42-8CB8-C05CB4DA5C53}"/>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469F106D-2344-B749-965F-6580503629F8}"/>
              </a:ext>
            </a:extLst>
          </p:cNvPr>
          <p:cNvSpPr>
            <a:spLocks noGrp="1"/>
          </p:cNvSpPr>
          <p:nvPr>
            <p:ph type="sldNum" sz="quarter" idx="12"/>
          </p:nvPr>
        </p:nvSpPr>
        <p:spPr/>
        <p:txBody>
          <a:bodyPr/>
          <a:lstStyle/>
          <a:p>
            <a:fld id="{C8948523-D1C4-AF46-96CD-67AD31957698}" type="slidenum">
              <a:rPr lang="en-US" smtClean="0"/>
              <a:t>31</a:t>
            </a:fld>
            <a:endParaRPr lang="en-US"/>
          </a:p>
        </p:txBody>
      </p:sp>
      <p:sp>
        <p:nvSpPr>
          <p:cNvPr id="5" name="Alt Bilgi Yer Tutucusu 4">
            <a:extLst>
              <a:ext uri="{FF2B5EF4-FFF2-40B4-BE49-F238E27FC236}">
                <a16:creationId xmlns:a16="http://schemas.microsoft.com/office/drawing/2014/main" id="{5C7915C5-F028-36C5-CB0A-5AE997159B0C}"/>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423803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10E058-D339-6C6D-7C15-F93F5617362D}"/>
              </a:ext>
            </a:extLst>
          </p:cNvPr>
          <p:cNvSpPr>
            <a:spLocks noGrp="1"/>
          </p:cNvSpPr>
          <p:nvPr>
            <p:ph type="title"/>
          </p:nvPr>
        </p:nvSpPr>
        <p:spPr/>
        <p:txBody>
          <a:bodyPr/>
          <a:lstStyle/>
          <a:p>
            <a:r>
              <a:rPr lang="en-US" dirty="0" err="1"/>
              <a:t>Detay</a:t>
            </a:r>
            <a:r>
              <a:rPr lang="en-US" dirty="0"/>
              <a:t> </a:t>
            </a:r>
            <a:r>
              <a:rPr lang="en-US" dirty="0" err="1"/>
              <a:t>için</a:t>
            </a:r>
            <a:r>
              <a:rPr lang="en-US" dirty="0"/>
              <a:t>:</a:t>
            </a:r>
          </a:p>
        </p:txBody>
      </p:sp>
      <p:sp>
        <p:nvSpPr>
          <p:cNvPr id="3" name="İçerik Yer Tutucusu 2">
            <a:extLst>
              <a:ext uri="{FF2B5EF4-FFF2-40B4-BE49-F238E27FC236}">
                <a16:creationId xmlns:a16="http://schemas.microsoft.com/office/drawing/2014/main" id="{EF6E4009-93DA-C5BA-EBFF-C9C894E45EE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4800" b="1" dirty="0">
                <a:solidFill>
                  <a:srgbClr val="FF0000"/>
                </a:solidFill>
              </a:rPr>
              <a:t>	Prof Dr. </a:t>
            </a:r>
            <a:r>
              <a:rPr lang="en-US" sz="4800" b="1" dirty="0" err="1">
                <a:solidFill>
                  <a:srgbClr val="FF0000"/>
                </a:solidFill>
              </a:rPr>
              <a:t>Fuat</a:t>
            </a:r>
            <a:r>
              <a:rPr lang="en-US" sz="4800" b="1" dirty="0">
                <a:solidFill>
                  <a:srgbClr val="FF0000"/>
                </a:solidFill>
              </a:rPr>
              <a:t> Demirci</a:t>
            </a:r>
          </a:p>
        </p:txBody>
      </p:sp>
      <p:sp>
        <p:nvSpPr>
          <p:cNvPr id="4" name="Veri Yer Tutucusu 3">
            <a:extLst>
              <a:ext uri="{FF2B5EF4-FFF2-40B4-BE49-F238E27FC236}">
                <a16:creationId xmlns:a16="http://schemas.microsoft.com/office/drawing/2014/main" id="{A9E4B9D2-BBBB-5AE4-3AAF-4188F47FBE34}"/>
              </a:ext>
            </a:extLst>
          </p:cNvPr>
          <p:cNvSpPr>
            <a:spLocks noGrp="1"/>
          </p:cNvSpPr>
          <p:nvPr>
            <p:ph type="dt" sz="half" idx="10"/>
          </p:nvPr>
        </p:nvSpPr>
        <p:spPr/>
        <p:txBody>
          <a:bodyPr/>
          <a:lstStyle/>
          <a:p>
            <a:endParaRPr lang="en-US"/>
          </a:p>
        </p:txBody>
      </p:sp>
      <p:sp>
        <p:nvSpPr>
          <p:cNvPr id="5" name="Alt Bilgi Yer Tutucusu 4">
            <a:extLst>
              <a:ext uri="{FF2B5EF4-FFF2-40B4-BE49-F238E27FC236}">
                <a16:creationId xmlns:a16="http://schemas.microsoft.com/office/drawing/2014/main" id="{2B4DFD2C-DC1F-D88B-2BC5-CC4FF62C6337}"/>
              </a:ext>
            </a:extLst>
          </p:cNvPr>
          <p:cNvSpPr>
            <a:spLocks noGrp="1"/>
          </p:cNvSpPr>
          <p:nvPr>
            <p:ph type="ftr" sz="quarter" idx="11"/>
          </p:nvPr>
        </p:nvSpPr>
        <p:spPr/>
        <p:txBody>
          <a:bodyPr/>
          <a:lstStyle/>
          <a:p>
            <a:r>
              <a:rPr lang="en-US"/>
              <a:t>Dr. Fuat Demirci</a:t>
            </a:r>
          </a:p>
        </p:txBody>
      </p:sp>
      <p:sp>
        <p:nvSpPr>
          <p:cNvPr id="6" name="Slayt Numarası Yer Tutucusu 5">
            <a:extLst>
              <a:ext uri="{FF2B5EF4-FFF2-40B4-BE49-F238E27FC236}">
                <a16:creationId xmlns:a16="http://schemas.microsoft.com/office/drawing/2014/main" id="{9731CAE7-39B7-660B-F146-8BE5074B5C75}"/>
              </a:ext>
            </a:extLst>
          </p:cNvPr>
          <p:cNvSpPr>
            <a:spLocks noGrp="1"/>
          </p:cNvSpPr>
          <p:nvPr>
            <p:ph type="sldNum" sz="quarter" idx="12"/>
          </p:nvPr>
        </p:nvSpPr>
        <p:spPr/>
        <p:txBody>
          <a:bodyPr/>
          <a:lstStyle/>
          <a:p>
            <a:fld id="{C8948523-D1C4-AF46-96CD-67AD31957698}" type="slidenum">
              <a:rPr lang="en-US" smtClean="0"/>
              <a:t>32</a:t>
            </a:fld>
            <a:endParaRPr lang="en-US"/>
          </a:p>
        </p:txBody>
      </p:sp>
    </p:spTree>
    <p:extLst>
      <p:ext uri="{BB962C8B-B14F-4D97-AF65-F5344CB8AC3E}">
        <p14:creationId xmlns:p14="http://schemas.microsoft.com/office/powerpoint/2010/main" val="244840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8B0141-7A71-70E2-FF60-C01A1DBEB06D}"/>
              </a:ext>
            </a:extLst>
          </p:cNvPr>
          <p:cNvSpPr>
            <a:spLocks noGrp="1"/>
          </p:cNvSpPr>
          <p:nvPr>
            <p:ph type="title"/>
          </p:nvPr>
        </p:nvSpPr>
        <p:spPr>
          <a:xfrm>
            <a:off x="400050" y="365127"/>
            <a:ext cx="8401050" cy="902200"/>
          </a:xfrm>
        </p:spPr>
        <p:txBody>
          <a:bodyPr>
            <a:normAutofit/>
          </a:bodyPr>
          <a:lstStyle/>
          <a:p>
            <a:r>
              <a:rPr lang="en-US" dirty="0"/>
              <a:t>EU/ SCENIHR (FDA </a:t>
            </a:r>
            <a:r>
              <a:rPr lang="en-US" dirty="0" err="1"/>
              <a:t>benzeri</a:t>
            </a:r>
            <a:r>
              <a:rPr lang="en-US" dirty="0"/>
              <a:t> </a:t>
            </a:r>
            <a:r>
              <a:rPr lang="en-US" dirty="0" err="1"/>
              <a:t>kuruluş</a:t>
            </a:r>
            <a:r>
              <a:rPr lang="en-US" dirty="0"/>
              <a:t>)</a:t>
            </a:r>
          </a:p>
        </p:txBody>
      </p:sp>
      <p:pic>
        <p:nvPicPr>
          <p:cNvPr id="8" name="İçerik Yer Tutucusu 7">
            <a:extLst>
              <a:ext uri="{FF2B5EF4-FFF2-40B4-BE49-F238E27FC236}">
                <a16:creationId xmlns:a16="http://schemas.microsoft.com/office/drawing/2014/main" id="{F8C92E71-A0F3-3749-604C-72A901188B9D}"/>
              </a:ext>
            </a:extLst>
          </p:cNvPr>
          <p:cNvPicPr>
            <a:picLocks noGrp="1" noChangeAspect="1"/>
          </p:cNvPicPr>
          <p:nvPr>
            <p:ph idx="1"/>
          </p:nvPr>
        </p:nvPicPr>
        <p:blipFill>
          <a:blip r:embed="rId2"/>
          <a:stretch>
            <a:fillRect/>
          </a:stretch>
        </p:blipFill>
        <p:spPr>
          <a:xfrm>
            <a:off x="953589" y="1456004"/>
            <a:ext cx="6818811" cy="3291609"/>
          </a:xfrm>
        </p:spPr>
      </p:pic>
      <p:sp>
        <p:nvSpPr>
          <p:cNvPr id="4" name="Veri Yer Tutucusu 3">
            <a:extLst>
              <a:ext uri="{FF2B5EF4-FFF2-40B4-BE49-F238E27FC236}">
                <a16:creationId xmlns:a16="http://schemas.microsoft.com/office/drawing/2014/main" id="{E06E03BA-DB99-227A-FDD4-6195DEDF7DF2}"/>
              </a:ext>
            </a:extLst>
          </p:cNvPr>
          <p:cNvSpPr>
            <a:spLocks noGrp="1"/>
          </p:cNvSpPr>
          <p:nvPr>
            <p:ph type="dt" sz="half" idx="10"/>
          </p:nvPr>
        </p:nvSpPr>
        <p:spPr/>
        <p:txBody>
          <a:bodyPr/>
          <a:lstStyle/>
          <a:p>
            <a:endParaRPr lang="en-US"/>
          </a:p>
        </p:txBody>
      </p:sp>
      <p:sp>
        <p:nvSpPr>
          <p:cNvPr id="5" name="Alt Bilgi Yer Tutucusu 4">
            <a:extLst>
              <a:ext uri="{FF2B5EF4-FFF2-40B4-BE49-F238E27FC236}">
                <a16:creationId xmlns:a16="http://schemas.microsoft.com/office/drawing/2014/main" id="{ED03AE71-A997-4FE6-8D5D-A03560B7E8B1}"/>
              </a:ext>
            </a:extLst>
          </p:cNvPr>
          <p:cNvSpPr>
            <a:spLocks noGrp="1"/>
          </p:cNvSpPr>
          <p:nvPr>
            <p:ph type="ftr" sz="quarter" idx="11"/>
          </p:nvPr>
        </p:nvSpPr>
        <p:spPr/>
        <p:txBody>
          <a:bodyPr/>
          <a:lstStyle/>
          <a:p>
            <a:r>
              <a:rPr lang="en-US"/>
              <a:t>Dr. Fuat Demirci</a:t>
            </a:r>
          </a:p>
        </p:txBody>
      </p:sp>
      <p:sp>
        <p:nvSpPr>
          <p:cNvPr id="6" name="Slayt Numarası Yer Tutucusu 5">
            <a:extLst>
              <a:ext uri="{FF2B5EF4-FFF2-40B4-BE49-F238E27FC236}">
                <a16:creationId xmlns:a16="http://schemas.microsoft.com/office/drawing/2014/main" id="{66592FB4-FF2A-D6B5-C43A-579CA02F2FDB}"/>
              </a:ext>
            </a:extLst>
          </p:cNvPr>
          <p:cNvSpPr>
            <a:spLocks noGrp="1"/>
          </p:cNvSpPr>
          <p:nvPr>
            <p:ph type="sldNum" sz="quarter" idx="12"/>
          </p:nvPr>
        </p:nvSpPr>
        <p:spPr/>
        <p:txBody>
          <a:bodyPr/>
          <a:lstStyle/>
          <a:p>
            <a:fld id="{C8948523-D1C4-AF46-96CD-67AD31957698}" type="slidenum">
              <a:rPr lang="en-US" smtClean="0"/>
              <a:t>5</a:t>
            </a:fld>
            <a:endParaRPr lang="en-US"/>
          </a:p>
        </p:txBody>
      </p:sp>
      <p:sp>
        <p:nvSpPr>
          <p:cNvPr id="10" name="Metin kutusu 9">
            <a:extLst>
              <a:ext uri="{FF2B5EF4-FFF2-40B4-BE49-F238E27FC236}">
                <a16:creationId xmlns:a16="http://schemas.microsoft.com/office/drawing/2014/main" id="{989C74A8-5932-C239-749B-038447A7A64B}"/>
              </a:ext>
            </a:extLst>
          </p:cNvPr>
          <p:cNvSpPr txBox="1"/>
          <p:nvPr/>
        </p:nvSpPr>
        <p:spPr>
          <a:xfrm>
            <a:off x="1828800" y="5129007"/>
            <a:ext cx="4572000" cy="923330"/>
          </a:xfrm>
          <a:prstGeom prst="rect">
            <a:avLst/>
          </a:prstGeom>
          <a:noFill/>
        </p:spPr>
        <p:txBody>
          <a:bodyPr wrap="square">
            <a:spAutoFit/>
          </a:bodyPr>
          <a:lstStyle/>
          <a:p>
            <a:pPr marL="0" indent="0">
              <a:buNone/>
            </a:pPr>
            <a:r>
              <a:rPr lang="en-US" dirty="0"/>
              <a:t>52 </a:t>
            </a:r>
            <a:r>
              <a:rPr lang="en-US" dirty="0" err="1"/>
              <a:t>Organizasyon</a:t>
            </a:r>
            <a:r>
              <a:rPr lang="en-US" dirty="0"/>
              <a:t> (</a:t>
            </a:r>
            <a:r>
              <a:rPr lang="en-US" dirty="0" err="1"/>
              <a:t>üniversiteler</a:t>
            </a:r>
            <a:r>
              <a:rPr lang="en-US" dirty="0"/>
              <a:t>, </a:t>
            </a:r>
            <a:r>
              <a:rPr lang="en-US" dirty="0" err="1"/>
              <a:t>dernekler</a:t>
            </a:r>
            <a:r>
              <a:rPr lang="en-US" dirty="0"/>
              <a:t>, </a:t>
            </a:r>
            <a:r>
              <a:rPr lang="en-US" dirty="0" err="1"/>
              <a:t>sağlık</a:t>
            </a:r>
            <a:r>
              <a:rPr lang="en-US" dirty="0"/>
              <a:t> </a:t>
            </a:r>
            <a:r>
              <a:rPr lang="en-US" dirty="0" err="1"/>
              <a:t>enstitüleri</a:t>
            </a:r>
            <a:r>
              <a:rPr lang="en-US" dirty="0"/>
              <a:t>, </a:t>
            </a:r>
            <a:r>
              <a:rPr lang="en-US" dirty="0" err="1"/>
              <a:t>endüstri</a:t>
            </a:r>
            <a:r>
              <a:rPr lang="en-US" dirty="0"/>
              <a:t> </a:t>
            </a:r>
            <a:r>
              <a:rPr lang="en-US" dirty="0" err="1"/>
              <a:t>temsilcileri</a:t>
            </a:r>
            <a:r>
              <a:rPr lang="en-US" dirty="0"/>
              <a:t>)</a:t>
            </a:r>
          </a:p>
          <a:p>
            <a:pPr marL="0" indent="0">
              <a:buNone/>
            </a:pPr>
            <a:r>
              <a:rPr lang="en-US" dirty="0"/>
              <a:t>178 </a:t>
            </a:r>
            <a:r>
              <a:rPr lang="en-US" dirty="0" err="1"/>
              <a:t>yorum</a:t>
            </a:r>
            <a:r>
              <a:rPr lang="en-US" dirty="0"/>
              <a:t> </a:t>
            </a:r>
            <a:r>
              <a:rPr lang="en-US" dirty="0" err="1"/>
              <a:t>alınmış</a:t>
            </a:r>
            <a:endParaRPr lang="en-US" dirty="0"/>
          </a:p>
        </p:txBody>
      </p:sp>
    </p:spTree>
    <p:extLst>
      <p:ext uri="{BB962C8B-B14F-4D97-AF65-F5344CB8AC3E}">
        <p14:creationId xmlns:p14="http://schemas.microsoft.com/office/powerpoint/2010/main" val="108145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98606A-760C-AA22-519E-C849FCCF5C30}"/>
              </a:ext>
            </a:extLst>
          </p:cNvPr>
          <p:cNvSpPr>
            <a:spLocks noGrp="1"/>
          </p:cNvSpPr>
          <p:nvPr>
            <p:ph type="title"/>
          </p:nvPr>
        </p:nvSpPr>
        <p:spPr>
          <a:xfrm>
            <a:off x="400050" y="365126"/>
            <a:ext cx="8401050" cy="950327"/>
          </a:xfrm>
        </p:spPr>
        <p:txBody>
          <a:bodyPr/>
          <a:lstStyle/>
          <a:p>
            <a:r>
              <a:rPr lang="en-US" dirty="0"/>
              <a:t>SCENIHR </a:t>
            </a:r>
            <a:r>
              <a:rPr lang="en-US" dirty="0" err="1"/>
              <a:t>kararları</a:t>
            </a:r>
            <a:endParaRPr lang="en-US" dirty="0"/>
          </a:p>
        </p:txBody>
      </p:sp>
      <p:sp>
        <p:nvSpPr>
          <p:cNvPr id="3" name="İçerik Yer Tutucusu 2">
            <a:extLst>
              <a:ext uri="{FF2B5EF4-FFF2-40B4-BE49-F238E27FC236}">
                <a16:creationId xmlns:a16="http://schemas.microsoft.com/office/drawing/2014/main" id="{4887B39E-E695-73DF-2FB7-4196B11F648B}"/>
              </a:ext>
            </a:extLst>
          </p:cNvPr>
          <p:cNvSpPr>
            <a:spLocks noGrp="1"/>
          </p:cNvSpPr>
          <p:nvPr>
            <p:ph idx="1"/>
          </p:nvPr>
        </p:nvSpPr>
        <p:spPr/>
        <p:txBody>
          <a:bodyPr>
            <a:normAutofit lnSpcReduction="10000"/>
          </a:bodyPr>
          <a:lstStyle/>
          <a:p>
            <a:r>
              <a:rPr lang="en-US" dirty="0" err="1"/>
              <a:t>Cerrahın</a:t>
            </a:r>
            <a:r>
              <a:rPr lang="en-US" dirty="0"/>
              <a:t> </a:t>
            </a:r>
            <a:r>
              <a:rPr lang="en-US" dirty="0" err="1"/>
              <a:t>deneyimi</a:t>
            </a:r>
            <a:r>
              <a:rPr lang="en-US" dirty="0"/>
              <a:t>, hasta </a:t>
            </a:r>
            <a:r>
              <a:rPr lang="en-US" dirty="0" err="1"/>
              <a:t>özellikleri</a:t>
            </a:r>
            <a:r>
              <a:rPr lang="en-US" dirty="0"/>
              <a:t>, </a:t>
            </a:r>
            <a:r>
              <a:rPr lang="en-US" dirty="0" err="1"/>
              <a:t>ürünün</a:t>
            </a:r>
            <a:r>
              <a:rPr lang="en-US" dirty="0"/>
              <a:t> </a:t>
            </a:r>
            <a:r>
              <a:rPr lang="en-US" dirty="0" err="1"/>
              <a:t>özellikleri</a:t>
            </a:r>
            <a:r>
              <a:rPr lang="en-US" dirty="0"/>
              <a:t> </a:t>
            </a:r>
            <a:r>
              <a:rPr lang="en-US" dirty="0" err="1"/>
              <a:t>tedaviyi</a:t>
            </a:r>
            <a:r>
              <a:rPr lang="en-US" dirty="0"/>
              <a:t> </a:t>
            </a:r>
            <a:r>
              <a:rPr lang="en-US" dirty="0" err="1"/>
              <a:t>etkileyen</a:t>
            </a:r>
            <a:r>
              <a:rPr lang="en-US" dirty="0"/>
              <a:t> </a:t>
            </a:r>
            <a:r>
              <a:rPr lang="en-US" dirty="0" err="1"/>
              <a:t>faktörlerdir</a:t>
            </a:r>
            <a:r>
              <a:rPr lang="en-US" dirty="0"/>
              <a:t>. </a:t>
            </a:r>
            <a:r>
              <a:rPr lang="en-US" dirty="0" err="1"/>
              <a:t>Dikkate</a:t>
            </a:r>
            <a:r>
              <a:rPr lang="en-US" dirty="0"/>
              <a:t> </a:t>
            </a:r>
            <a:r>
              <a:rPr lang="en-US" dirty="0" err="1"/>
              <a:t>alınmalıdır</a:t>
            </a:r>
            <a:endParaRPr lang="en-US" dirty="0"/>
          </a:p>
          <a:p>
            <a:r>
              <a:rPr lang="en-US" dirty="0"/>
              <a:t> </a:t>
            </a:r>
            <a:r>
              <a:rPr lang="en-US" dirty="0" err="1"/>
              <a:t>Meş</a:t>
            </a:r>
            <a:r>
              <a:rPr lang="en-US" dirty="0"/>
              <a:t> </a:t>
            </a:r>
            <a:r>
              <a:rPr lang="en-US" dirty="0" err="1"/>
              <a:t>başarısız</a:t>
            </a:r>
            <a:r>
              <a:rPr lang="en-US" dirty="0"/>
              <a:t> primer </a:t>
            </a:r>
            <a:r>
              <a:rPr lang="en-US" dirty="0" err="1"/>
              <a:t>onarım</a:t>
            </a:r>
            <a:r>
              <a:rPr lang="en-US" dirty="0"/>
              <a:t> </a:t>
            </a:r>
            <a:r>
              <a:rPr lang="en-US" dirty="0" err="1"/>
              <a:t>sonrası</a:t>
            </a:r>
            <a:r>
              <a:rPr lang="en-US" dirty="0"/>
              <a:t> </a:t>
            </a:r>
            <a:r>
              <a:rPr lang="en-US" dirty="0" err="1"/>
              <a:t>ya</a:t>
            </a:r>
            <a:r>
              <a:rPr lang="en-US" dirty="0"/>
              <a:t> da </a:t>
            </a:r>
            <a:r>
              <a:rPr lang="en-US" dirty="0" err="1">
                <a:solidFill>
                  <a:srgbClr val="FF0000"/>
                </a:solidFill>
              </a:rPr>
              <a:t>nüks</a:t>
            </a:r>
            <a:r>
              <a:rPr lang="en-US" dirty="0">
                <a:solidFill>
                  <a:srgbClr val="FF0000"/>
                </a:solidFill>
              </a:rPr>
              <a:t> </a:t>
            </a:r>
            <a:r>
              <a:rPr lang="en-US" dirty="0" err="1">
                <a:solidFill>
                  <a:srgbClr val="FF0000"/>
                </a:solidFill>
              </a:rPr>
              <a:t>olasılığı</a:t>
            </a:r>
            <a:r>
              <a:rPr lang="en-US" dirty="0">
                <a:solidFill>
                  <a:srgbClr val="FF0000"/>
                </a:solidFill>
              </a:rPr>
              <a:t> </a:t>
            </a:r>
            <a:r>
              <a:rPr lang="en-US" dirty="0" err="1">
                <a:solidFill>
                  <a:srgbClr val="FF0000"/>
                </a:solidFill>
              </a:rPr>
              <a:t>olan</a:t>
            </a:r>
            <a:r>
              <a:rPr lang="en-US" dirty="0">
                <a:solidFill>
                  <a:srgbClr val="FF0000"/>
                </a:solidFill>
              </a:rPr>
              <a:t> </a:t>
            </a:r>
            <a:r>
              <a:rPr lang="en-US" dirty="0" err="1">
                <a:solidFill>
                  <a:srgbClr val="FF0000"/>
                </a:solidFill>
              </a:rPr>
              <a:t>hastalarda</a:t>
            </a:r>
            <a:r>
              <a:rPr lang="en-US" dirty="0">
                <a:solidFill>
                  <a:srgbClr val="FF0000"/>
                </a:solidFill>
              </a:rPr>
              <a:t> </a:t>
            </a:r>
            <a:r>
              <a:rPr lang="en-US" dirty="0" err="1"/>
              <a:t>uygulanmalıdır</a:t>
            </a:r>
            <a:r>
              <a:rPr lang="en-US" dirty="0"/>
              <a:t>.</a:t>
            </a:r>
          </a:p>
          <a:p>
            <a:r>
              <a:rPr lang="en-US" dirty="0" err="1"/>
              <a:t>Prolapsusta</a:t>
            </a:r>
            <a:r>
              <a:rPr lang="en-US" dirty="0"/>
              <a:t> </a:t>
            </a:r>
            <a:r>
              <a:rPr lang="en-US" dirty="0" err="1"/>
              <a:t>meşlerin</a:t>
            </a:r>
            <a:r>
              <a:rPr lang="en-US" dirty="0"/>
              <a:t> </a:t>
            </a:r>
            <a:r>
              <a:rPr lang="en-US" dirty="0" err="1"/>
              <a:t>dizaynı</a:t>
            </a:r>
            <a:r>
              <a:rPr lang="en-US" dirty="0"/>
              <a:t> </a:t>
            </a:r>
            <a:r>
              <a:rPr lang="en-US" dirty="0" err="1"/>
              <a:t>ve</a:t>
            </a:r>
            <a:r>
              <a:rPr lang="en-US" dirty="0"/>
              <a:t> </a:t>
            </a:r>
            <a:r>
              <a:rPr lang="en-US" dirty="0" err="1"/>
              <a:t>kompozisyonu</a:t>
            </a:r>
            <a:r>
              <a:rPr lang="en-US" dirty="0"/>
              <a:t> </a:t>
            </a:r>
            <a:r>
              <a:rPr lang="en-US" dirty="0" err="1"/>
              <a:t>için</a:t>
            </a:r>
            <a:r>
              <a:rPr lang="en-US" dirty="0"/>
              <a:t> </a:t>
            </a:r>
            <a:r>
              <a:rPr lang="en-US" dirty="0" err="1"/>
              <a:t>ileri</a:t>
            </a:r>
            <a:r>
              <a:rPr lang="en-US" dirty="0"/>
              <a:t> </a:t>
            </a:r>
            <a:r>
              <a:rPr lang="en-US" dirty="0" err="1"/>
              <a:t>araştırmalara</a:t>
            </a:r>
            <a:r>
              <a:rPr lang="en-US" dirty="0"/>
              <a:t> </a:t>
            </a:r>
            <a:r>
              <a:rPr lang="en-US" dirty="0" err="1"/>
              <a:t>gerek</a:t>
            </a:r>
            <a:r>
              <a:rPr lang="en-US" dirty="0"/>
              <a:t> </a:t>
            </a:r>
            <a:r>
              <a:rPr lang="en-US" dirty="0" err="1"/>
              <a:t>vardır</a:t>
            </a:r>
            <a:r>
              <a:rPr lang="en-US" dirty="0"/>
              <a:t> </a:t>
            </a:r>
          </a:p>
          <a:p>
            <a:r>
              <a:rPr lang="en-US" dirty="0" err="1"/>
              <a:t>Uygulama</a:t>
            </a:r>
            <a:r>
              <a:rPr lang="en-US" dirty="0"/>
              <a:t> </a:t>
            </a:r>
            <a:r>
              <a:rPr lang="en-US" dirty="0" err="1"/>
              <a:t>ve</a:t>
            </a:r>
            <a:r>
              <a:rPr lang="en-US" dirty="0"/>
              <a:t> </a:t>
            </a:r>
            <a:r>
              <a:rPr lang="en-US" dirty="0" err="1"/>
              <a:t>komplikasyonlar</a:t>
            </a:r>
            <a:r>
              <a:rPr lang="en-US" dirty="0"/>
              <a:t> </a:t>
            </a:r>
            <a:r>
              <a:rPr lang="en-US" dirty="0" err="1"/>
              <a:t>ile</a:t>
            </a:r>
            <a:r>
              <a:rPr lang="en-US" dirty="0"/>
              <a:t> </a:t>
            </a:r>
            <a:r>
              <a:rPr lang="en-US" dirty="0" err="1"/>
              <a:t>ilgili</a:t>
            </a:r>
            <a:r>
              <a:rPr lang="en-US" dirty="0"/>
              <a:t> </a:t>
            </a:r>
            <a:r>
              <a:rPr lang="en-US" dirty="0" err="1"/>
              <a:t>hastaya</a:t>
            </a:r>
            <a:r>
              <a:rPr lang="en-US" dirty="0"/>
              <a:t> </a:t>
            </a:r>
            <a:r>
              <a:rPr lang="en-US" dirty="0" err="1"/>
              <a:t>detaylı</a:t>
            </a:r>
            <a:r>
              <a:rPr lang="en-US" dirty="0"/>
              <a:t> </a:t>
            </a:r>
            <a:r>
              <a:rPr lang="en-US" dirty="0" err="1"/>
              <a:t>bilgi</a:t>
            </a:r>
            <a:r>
              <a:rPr lang="en-US" dirty="0"/>
              <a:t> </a:t>
            </a:r>
            <a:r>
              <a:rPr lang="en-US" dirty="0" err="1"/>
              <a:t>verilmeli</a:t>
            </a:r>
            <a:r>
              <a:rPr lang="en-US" dirty="0"/>
              <a:t> </a:t>
            </a:r>
            <a:r>
              <a:rPr lang="en-US" dirty="0" err="1"/>
              <a:t>ve</a:t>
            </a:r>
            <a:r>
              <a:rPr lang="en-US" dirty="0"/>
              <a:t> </a:t>
            </a:r>
            <a:r>
              <a:rPr lang="en-US" dirty="0" err="1"/>
              <a:t>meşe</a:t>
            </a:r>
            <a:r>
              <a:rPr lang="en-US" dirty="0"/>
              <a:t> </a:t>
            </a:r>
            <a:r>
              <a:rPr lang="en-US" dirty="0" err="1"/>
              <a:t>özel</a:t>
            </a:r>
            <a:r>
              <a:rPr lang="en-US" dirty="0"/>
              <a:t> </a:t>
            </a:r>
            <a:r>
              <a:rPr lang="en-US" dirty="0" err="1"/>
              <a:t>onam</a:t>
            </a:r>
            <a:r>
              <a:rPr lang="en-US" dirty="0"/>
              <a:t> </a:t>
            </a:r>
            <a:r>
              <a:rPr lang="en-US" dirty="0" err="1"/>
              <a:t>alınmalıdır</a:t>
            </a:r>
            <a:endParaRPr lang="en-US" dirty="0"/>
          </a:p>
          <a:p>
            <a:r>
              <a:rPr lang="en-US" dirty="0" err="1"/>
              <a:t>Cerrahlar</a:t>
            </a:r>
            <a:r>
              <a:rPr lang="en-US" dirty="0"/>
              <a:t> </a:t>
            </a:r>
            <a:r>
              <a:rPr lang="en-US" dirty="0" err="1"/>
              <a:t>için</a:t>
            </a:r>
            <a:r>
              <a:rPr lang="en-US" dirty="0"/>
              <a:t> </a:t>
            </a:r>
            <a:r>
              <a:rPr lang="en-US" dirty="0" err="1"/>
              <a:t>mevcut</a:t>
            </a:r>
            <a:r>
              <a:rPr lang="en-US" dirty="0"/>
              <a:t> </a:t>
            </a:r>
            <a:r>
              <a:rPr lang="en-US" dirty="0" err="1"/>
              <a:t>uluslararası</a:t>
            </a:r>
            <a:r>
              <a:rPr lang="en-US" dirty="0"/>
              <a:t> </a:t>
            </a:r>
            <a:r>
              <a:rPr lang="en-US" dirty="0" err="1"/>
              <a:t>kılavuzlara</a:t>
            </a:r>
            <a:r>
              <a:rPr lang="en-US" dirty="0"/>
              <a:t> </a:t>
            </a:r>
            <a:r>
              <a:rPr lang="en-US" dirty="0" err="1"/>
              <a:t>dayalı</a:t>
            </a:r>
            <a:r>
              <a:rPr lang="en-US" dirty="0"/>
              <a:t> </a:t>
            </a:r>
            <a:r>
              <a:rPr lang="en-US" dirty="0" err="1"/>
              <a:t>bir</a:t>
            </a:r>
            <a:r>
              <a:rPr lang="en-US" dirty="0"/>
              <a:t> </a:t>
            </a:r>
            <a:r>
              <a:rPr lang="en-US" dirty="0" err="1"/>
              <a:t>sertifikasyon</a:t>
            </a:r>
            <a:r>
              <a:rPr lang="en-US" dirty="0"/>
              <a:t> </a:t>
            </a:r>
            <a:r>
              <a:rPr lang="en-US" dirty="0" err="1"/>
              <a:t>sistemi</a:t>
            </a:r>
            <a:r>
              <a:rPr lang="en-US" dirty="0"/>
              <a:t> </a:t>
            </a:r>
            <a:r>
              <a:rPr lang="en-US" dirty="0" err="1"/>
              <a:t>geliştirilmelidir</a:t>
            </a:r>
            <a:endParaRPr lang="en-US" dirty="0"/>
          </a:p>
          <a:p>
            <a:pPr marL="0" indent="0">
              <a:buNone/>
            </a:pPr>
            <a:r>
              <a:rPr lang="en-US"/>
              <a:t>   SCENIHR  </a:t>
            </a:r>
            <a:r>
              <a:rPr lang="en-US" dirty="0" err="1"/>
              <a:t>Aralık</a:t>
            </a:r>
            <a:r>
              <a:rPr lang="en-US" dirty="0"/>
              <a:t> 2015</a:t>
            </a:r>
          </a:p>
          <a:p>
            <a:endParaRPr lang="en-US" dirty="0"/>
          </a:p>
        </p:txBody>
      </p:sp>
      <p:sp>
        <p:nvSpPr>
          <p:cNvPr id="4" name="Veri Yer Tutucusu 3">
            <a:extLst>
              <a:ext uri="{FF2B5EF4-FFF2-40B4-BE49-F238E27FC236}">
                <a16:creationId xmlns:a16="http://schemas.microsoft.com/office/drawing/2014/main" id="{D6853AFC-76E5-9F8A-B6AA-504B2CEC3E94}"/>
              </a:ext>
            </a:extLst>
          </p:cNvPr>
          <p:cNvSpPr>
            <a:spLocks noGrp="1"/>
          </p:cNvSpPr>
          <p:nvPr>
            <p:ph type="dt" sz="half" idx="10"/>
          </p:nvPr>
        </p:nvSpPr>
        <p:spPr/>
        <p:txBody>
          <a:bodyPr/>
          <a:lstStyle/>
          <a:p>
            <a:endParaRPr lang="en-US"/>
          </a:p>
        </p:txBody>
      </p:sp>
      <p:sp>
        <p:nvSpPr>
          <p:cNvPr id="5" name="Alt Bilgi Yer Tutucusu 4">
            <a:extLst>
              <a:ext uri="{FF2B5EF4-FFF2-40B4-BE49-F238E27FC236}">
                <a16:creationId xmlns:a16="http://schemas.microsoft.com/office/drawing/2014/main" id="{32AAA51B-1955-7723-9ED0-A3D3920CA87F}"/>
              </a:ext>
            </a:extLst>
          </p:cNvPr>
          <p:cNvSpPr>
            <a:spLocks noGrp="1"/>
          </p:cNvSpPr>
          <p:nvPr>
            <p:ph type="ftr" sz="quarter" idx="11"/>
          </p:nvPr>
        </p:nvSpPr>
        <p:spPr/>
        <p:txBody>
          <a:bodyPr/>
          <a:lstStyle/>
          <a:p>
            <a:r>
              <a:rPr lang="en-US"/>
              <a:t>Dr. Fuat Demirci</a:t>
            </a:r>
            <a:endParaRPr lang="en-US" dirty="0"/>
          </a:p>
        </p:txBody>
      </p:sp>
      <p:sp>
        <p:nvSpPr>
          <p:cNvPr id="6" name="Slayt Numarası Yer Tutucusu 5">
            <a:extLst>
              <a:ext uri="{FF2B5EF4-FFF2-40B4-BE49-F238E27FC236}">
                <a16:creationId xmlns:a16="http://schemas.microsoft.com/office/drawing/2014/main" id="{E4998389-83D1-2130-011C-34361CFF9FAA}"/>
              </a:ext>
            </a:extLst>
          </p:cNvPr>
          <p:cNvSpPr>
            <a:spLocks noGrp="1"/>
          </p:cNvSpPr>
          <p:nvPr>
            <p:ph type="sldNum" sz="quarter" idx="12"/>
          </p:nvPr>
        </p:nvSpPr>
        <p:spPr/>
        <p:txBody>
          <a:bodyPr/>
          <a:lstStyle/>
          <a:p>
            <a:fld id="{C8948523-D1C4-AF46-96CD-67AD31957698}" type="slidenum">
              <a:rPr lang="en-US" smtClean="0"/>
              <a:t>6</a:t>
            </a:fld>
            <a:endParaRPr lang="en-US"/>
          </a:p>
        </p:txBody>
      </p:sp>
    </p:spTree>
    <p:extLst>
      <p:ext uri="{BB962C8B-B14F-4D97-AF65-F5344CB8AC3E}">
        <p14:creationId xmlns:p14="http://schemas.microsoft.com/office/powerpoint/2010/main" val="20113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6361C7-70B8-9D45-BE52-36B374A923A5}"/>
              </a:ext>
            </a:extLst>
          </p:cNvPr>
          <p:cNvSpPr>
            <a:spLocks noGrp="1"/>
          </p:cNvSpPr>
          <p:nvPr>
            <p:ph type="title"/>
          </p:nvPr>
        </p:nvSpPr>
        <p:spPr/>
        <p:txBody>
          <a:bodyPr/>
          <a:lstStyle/>
          <a:p>
            <a:r>
              <a:rPr lang="en-US" dirty="0"/>
              <a:t>Self Retaining Support (SRS) implant</a:t>
            </a:r>
          </a:p>
        </p:txBody>
      </p:sp>
      <p:pic>
        <p:nvPicPr>
          <p:cNvPr id="8" name="İçerik Yer Tutucusu 7">
            <a:extLst>
              <a:ext uri="{FF2B5EF4-FFF2-40B4-BE49-F238E27FC236}">
                <a16:creationId xmlns:a16="http://schemas.microsoft.com/office/drawing/2014/main" id="{BB2AF460-F4DD-5B4A-9A3A-A4E7F972618D}"/>
              </a:ext>
            </a:extLst>
          </p:cNvPr>
          <p:cNvPicPr>
            <a:picLocks noGrp="1" noChangeAspect="1"/>
          </p:cNvPicPr>
          <p:nvPr>
            <p:ph idx="1"/>
          </p:nvPr>
        </p:nvPicPr>
        <p:blipFill>
          <a:blip r:embed="rId2"/>
          <a:stretch>
            <a:fillRect/>
          </a:stretch>
        </p:blipFill>
        <p:spPr>
          <a:xfrm>
            <a:off x="1167765" y="1702412"/>
            <a:ext cx="5812155" cy="3969277"/>
          </a:xfrm>
        </p:spPr>
      </p:pic>
      <p:sp>
        <p:nvSpPr>
          <p:cNvPr id="4" name="Veri Yer Tutucusu 3">
            <a:extLst>
              <a:ext uri="{FF2B5EF4-FFF2-40B4-BE49-F238E27FC236}">
                <a16:creationId xmlns:a16="http://schemas.microsoft.com/office/drawing/2014/main" id="{DF298ACD-FC5E-0246-9D06-B5981596D945}"/>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22555C53-7E40-3341-8901-71B955091457}"/>
              </a:ext>
            </a:extLst>
          </p:cNvPr>
          <p:cNvSpPr>
            <a:spLocks noGrp="1"/>
          </p:cNvSpPr>
          <p:nvPr>
            <p:ph type="sldNum" sz="quarter" idx="12"/>
          </p:nvPr>
        </p:nvSpPr>
        <p:spPr/>
        <p:txBody>
          <a:bodyPr/>
          <a:lstStyle/>
          <a:p>
            <a:fld id="{C8948523-D1C4-AF46-96CD-67AD31957698}" type="slidenum">
              <a:rPr lang="en-US" smtClean="0"/>
              <a:t>7</a:t>
            </a:fld>
            <a:endParaRPr lang="en-US"/>
          </a:p>
        </p:txBody>
      </p:sp>
      <p:sp>
        <p:nvSpPr>
          <p:cNvPr id="3" name="Alt Bilgi Yer Tutucusu 2">
            <a:extLst>
              <a:ext uri="{FF2B5EF4-FFF2-40B4-BE49-F238E27FC236}">
                <a16:creationId xmlns:a16="http://schemas.microsoft.com/office/drawing/2014/main" id="{469C2ADB-ADA2-3B98-EDA3-2331C05E2087}"/>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151398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F4B07A-41CF-9240-B9BB-A3F59F1B52CF}"/>
              </a:ext>
            </a:extLst>
          </p:cNvPr>
          <p:cNvSpPr>
            <a:spLocks noGrp="1"/>
          </p:cNvSpPr>
          <p:nvPr>
            <p:ph type="title"/>
          </p:nvPr>
        </p:nvSpPr>
        <p:spPr/>
        <p:txBody>
          <a:bodyPr/>
          <a:lstStyle/>
          <a:p>
            <a:r>
              <a:rPr lang="en-US" dirty="0"/>
              <a:t>Self Retaining Support (SRS) implant</a:t>
            </a:r>
          </a:p>
        </p:txBody>
      </p:sp>
      <p:sp>
        <p:nvSpPr>
          <p:cNvPr id="4" name="Veri Yer Tutucusu 3">
            <a:extLst>
              <a:ext uri="{FF2B5EF4-FFF2-40B4-BE49-F238E27FC236}">
                <a16:creationId xmlns:a16="http://schemas.microsoft.com/office/drawing/2014/main" id="{A75BB303-96A8-124D-B8C3-76AF45C380B9}"/>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4803EDEE-96AD-4F49-9430-EA256F995266}"/>
              </a:ext>
            </a:extLst>
          </p:cNvPr>
          <p:cNvSpPr>
            <a:spLocks noGrp="1"/>
          </p:cNvSpPr>
          <p:nvPr>
            <p:ph type="sldNum" sz="quarter" idx="12"/>
          </p:nvPr>
        </p:nvSpPr>
        <p:spPr/>
        <p:txBody>
          <a:bodyPr/>
          <a:lstStyle/>
          <a:p>
            <a:fld id="{C8948523-D1C4-AF46-96CD-67AD31957698}" type="slidenum">
              <a:rPr lang="en-US" smtClean="0"/>
              <a:t>8</a:t>
            </a:fld>
            <a:endParaRPr lang="en-US"/>
          </a:p>
        </p:txBody>
      </p:sp>
      <p:pic>
        <p:nvPicPr>
          <p:cNvPr id="11" name="İçerik Yer Tutucusu 10">
            <a:extLst>
              <a:ext uri="{FF2B5EF4-FFF2-40B4-BE49-F238E27FC236}">
                <a16:creationId xmlns:a16="http://schemas.microsoft.com/office/drawing/2014/main" id="{022E2F13-2E9E-9B4A-B414-5D90B3603F27}"/>
              </a:ext>
            </a:extLst>
          </p:cNvPr>
          <p:cNvPicPr>
            <a:picLocks noGrp="1" noChangeAspect="1"/>
          </p:cNvPicPr>
          <p:nvPr>
            <p:ph idx="1"/>
          </p:nvPr>
        </p:nvPicPr>
        <p:blipFill>
          <a:blip r:embed="rId2"/>
          <a:stretch>
            <a:fillRect/>
          </a:stretch>
        </p:blipFill>
        <p:spPr>
          <a:xfrm>
            <a:off x="1831975" y="2150269"/>
            <a:ext cx="5537200" cy="3746500"/>
          </a:xfrm>
        </p:spPr>
      </p:pic>
      <p:sp>
        <p:nvSpPr>
          <p:cNvPr id="3" name="Alt Bilgi Yer Tutucusu 2">
            <a:extLst>
              <a:ext uri="{FF2B5EF4-FFF2-40B4-BE49-F238E27FC236}">
                <a16:creationId xmlns:a16="http://schemas.microsoft.com/office/drawing/2014/main" id="{97D0167C-F184-5004-B293-EABF6E5FAB12}"/>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328308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A62CA7-D4B7-DFB6-4F2A-C4482924E37A}"/>
              </a:ext>
            </a:extLst>
          </p:cNvPr>
          <p:cNvSpPr>
            <a:spLocks noGrp="1"/>
          </p:cNvSpPr>
          <p:nvPr>
            <p:ph type="title"/>
          </p:nvPr>
        </p:nvSpPr>
        <p:spPr>
          <a:xfrm>
            <a:off x="400050" y="101598"/>
            <a:ext cx="8401050" cy="1277530"/>
          </a:xfrm>
        </p:spPr>
        <p:txBody>
          <a:bodyPr/>
          <a:lstStyle/>
          <a:p>
            <a:r>
              <a:rPr lang="en-US" dirty="0"/>
              <a:t>SRS </a:t>
            </a:r>
            <a:r>
              <a:rPr lang="en-US" dirty="0" err="1"/>
              <a:t>implantın</a:t>
            </a:r>
            <a:r>
              <a:rPr lang="en-US" dirty="0"/>
              <a:t> </a:t>
            </a:r>
            <a:r>
              <a:rPr lang="en-US" dirty="0" err="1"/>
              <a:t>yolculuğu</a:t>
            </a:r>
            <a:endParaRPr lang="en-US" dirty="0"/>
          </a:p>
        </p:txBody>
      </p:sp>
      <p:sp>
        <p:nvSpPr>
          <p:cNvPr id="3" name="İçerik Yer Tutucusu 2">
            <a:extLst>
              <a:ext uri="{FF2B5EF4-FFF2-40B4-BE49-F238E27FC236}">
                <a16:creationId xmlns:a16="http://schemas.microsoft.com/office/drawing/2014/main" id="{61162724-D206-4410-DA19-B372B4CB7855}"/>
              </a:ext>
            </a:extLst>
          </p:cNvPr>
          <p:cNvSpPr>
            <a:spLocks noGrp="1"/>
          </p:cNvSpPr>
          <p:nvPr>
            <p:ph idx="1"/>
          </p:nvPr>
        </p:nvSpPr>
        <p:spPr>
          <a:xfrm>
            <a:off x="400050" y="1436914"/>
            <a:ext cx="8401050" cy="4919437"/>
          </a:xfrm>
        </p:spPr>
        <p:txBody>
          <a:bodyPr>
            <a:normAutofit/>
          </a:bodyPr>
          <a:lstStyle/>
          <a:p>
            <a:pPr marL="0" indent="0">
              <a:buNone/>
            </a:pPr>
            <a:r>
              <a:rPr lang="tr-TR" sz="3200" dirty="0">
                <a:solidFill>
                  <a:srgbClr val="6685A5"/>
                </a:solidFill>
                <a:effectLst/>
                <a:latin typeface="Arial" panose="020B0604020202020204" pitchFamily="34" charset="0"/>
              </a:rPr>
              <a:t>• </a:t>
            </a:r>
            <a:r>
              <a:rPr lang="tr-TR" sz="3200" dirty="0">
                <a:solidFill>
                  <a:srgbClr val="474747"/>
                </a:solidFill>
                <a:effectLst/>
                <a:latin typeface="Calibri" panose="020F0502020204030204" pitchFamily="34" charset="0"/>
              </a:rPr>
              <a:t>2012: Araştırma başlangıcı</a:t>
            </a:r>
          </a:p>
          <a:p>
            <a:pPr marL="0" indent="0">
              <a:buNone/>
            </a:pPr>
            <a:r>
              <a:rPr lang="tr-TR" sz="3200" dirty="0">
                <a:solidFill>
                  <a:srgbClr val="6685A5"/>
                </a:solidFill>
                <a:effectLst/>
                <a:latin typeface="Arial" panose="020B0604020202020204" pitchFamily="34" charset="0"/>
              </a:rPr>
              <a:t>• </a:t>
            </a:r>
            <a:r>
              <a:rPr lang="tr-TR" sz="3200" dirty="0">
                <a:solidFill>
                  <a:srgbClr val="474747"/>
                </a:solidFill>
                <a:effectLst/>
                <a:latin typeface="Calibri" panose="020F0502020204030204" pitchFamily="34" charset="0"/>
              </a:rPr>
              <a:t>2013: Kadavra çalışmaları</a:t>
            </a:r>
          </a:p>
          <a:p>
            <a:r>
              <a:rPr lang="tr-TR" sz="3200" dirty="0">
                <a:solidFill>
                  <a:srgbClr val="6685A5"/>
                </a:solidFill>
                <a:effectLst/>
                <a:latin typeface="Arial" panose="020B0604020202020204" pitchFamily="34" charset="0"/>
              </a:rPr>
              <a:t> </a:t>
            </a:r>
            <a:r>
              <a:rPr lang="tr-TR" sz="3200" dirty="0">
                <a:solidFill>
                  <a:srgbClr val="474747"/>
                </a:solidFill>
                <a:effectLst/>
                <a:latin typeface="Calibri" panose="020F0502020204030204" pitchFamily="34" charset="0"/>
              </a:rPr>
              <a:t>2013: Hayvan çalışmaları</a:t>
            </a:r>
          </a:p>
          <a:p>
            <a:r>
              <a:rPr lang="tr-TR" sz="3200" dirty="0">
                <a:solidFill>
                  <a:srgbClr val="6685A5"/>
                </a:solidFill>
                <a:effectLst/>
                <a:latin typeface="Arial" panose="020B0604020202020204" pitchFamily="34" charset="0"/>
              </a:rPr>
              <a:t> </a:t>
            </a:r>
            <a:r>
              <a:rPr lang="tr-TR" sz="3200" dirty="0">
                <a:solidFill>
                  <a:srgbClr val="474747"/>
                </a:solidFill>
                <a:effectLst/>
                <a:latin typeface="Calibri" panose="020F0502020204030204" pitchFamily="34" charset="0"/>
              </a:rPr>
              <a:t>2014 -2018: SRS I – İlk klinik çalışma</a:t>
            </a:r>
          </a:p>
          <a:p>
            <a:r>
              <a:rPr lang="tr-TR" sz="3200" dirty="0">
                <a:solidFill>
                  <a:srgbClr val="6685A5"/>
                </a:solidFill>
                <a:effectLst/>
                <a:latin typeface="Arial" panose="020B0604020202020204" pitchFamily="34" charset="0"/>
              </a:rPr>
              <a:t> </a:t>
            </a:r>
            <a:r>
              <a:rPr lang="tr-TR" sz="3200" dirty="0">
                <a:solidFill>
                  <a:srgbClr val="474747"/>
                </a:solidFill>
                <a:effectLst/>
                <a:latin typeface="Calibri" panose="020F0502020204030204" pitchFamily="34" charset="0"/>
              </a:rPr>
              <a:t>2016 -2020: SRS II – Klinik çalışma</a:t>
            </a:r>
          </a:p>
          <a:p>
            <a:r>
              <a:rPr lang="tr-TR" sz="3200" dirty="0">
                <a:solidFill>
                  <a:srgbClr val="6685A5"/>
                </a:solidFill>
                <a:effectLst/>
                <a:latin typeface="Arial" panose="020B0604020202020204" pitchFamily="34" charset="0"/>
              </a:rPr>
              <a:t> </a:t>
            </a:r>
            <a:r>
              <a:rPr lang="tr-TR" sz="3200" dirty="0">
                <a:solidFill>
                  <a:srgbClr val="474747"/>
                </a:solidFill>
                <a:effectLst/>
                <a:latin typeface="Calibri" panose="020F0502020204030204" pitchFamily="34" charset="0"/>
              </a:rPr>
              <a:t>2017: SRS yayınlar</a:t>
            </a:r>
          </a:p>
          <a:p>
            <a:r>
              <a:rPr lang="tr-TR" sz="3200" dirty="0">
                <a:solidFill>
                  <a:srgbClr val="6685A5"/>
                </a:solidFill>
                <a:effectLst/>
                <a:latin typeface="Arial" panose="020B0604020202020204" pitchFamily="34" charset="0"/>
              </a:rPr>
              <a:t> </a:t>
            </a:r>
            <a:r>
              <a:rPr lang="tr-TR" sz="3200" dirty="0">
                <a:solidFill>
                  <a:srgbClr val="FF0000"/>
                </a:solidFill>
                <a:effectLst/>
                <a:latin typeface="Calibri" panose="020F0502020204030204" pitchFamily="34" charset="0"/>
              </a:rPr>
              <a:t>2018: Avrupa birliği onayı</a:t>
            </a:r>
          </a:p>
          <a:p>
            <a:r>
              <a:rPr lang="tr-TR" sz="3200" dirty="0">
                <a:solidFill>
                  <a:srgbClr val="6685A5"/>
                </a:solidFill>
                <a:effectLst/>
                <a:latin typeface="Arial" panose="020B0604020202020204" pitchFamily="34" charset="0"/>
              </a:rPr>
              <a:t> </a:t>
            </a:r>
            <a:r>
              <a:rPr lang="tr-TR" sz="3200" dirty="0">
                <a:solidFill>
                  <a:srgbClr val="474747"/>
                </a:solidFill>
                <a:effectLst/>
                <a:latin typeface="Calibri" panose="020F0502020204030204" pitchFamily="34" charset="0"/>
              </a:rPr>
              <a:t>2022: Uzun dönem sonuçları</a:t>
            </a:r>
          </a:p>
          <a:p>
            <a:pPr marL="0" indent="0">
              <a:buNone/>
            </a:pPr>
            <a:endParaRPr lang="en-US" sz="3200" dirty="0"/>
          </a:p>
        </p:txBody>
      </p:sp>
      <p:sp>
        <p:nvSpPr>
          <p:cNvPr id="4" name="Veri Yer Tutucusu 3">
            <a:extLst>
              <a:ext uri="{FF2B5EF4-FFF2-40B4-BE49-F238E27FC236}">
                <a16:creationId xmlns:a16="http://schemas.microsoft.com/office/drawing/2014/main" id="{CBEAF233-9897-7A7E-4296-439CAB85C40B}"/>
              </a:ext>
            </a:extLst>
          </p:cNvPr>
          <p:cNvSpPr>
            <a:spLocks noGrp="1"/>
          </p:cNvSpPr>
          <p:nvPr>
            <p:ph type="dt" sz="half" idx="10"/>
          </p:nvPr>
        </p:nvSpPr>
        <p:spPr/>
        <p:txBody>
          <a:bodyPr/>
          <a:lstStyle/>
          <a:p>
            <a:endParaRPr lang="en-US"/>
          </a:p>
        </p:txBody>
      </p:sp>
      <p:sp>
        <p:nvSpPr>
          <p:cNvPr id="5" name="Alt Bilgi Yer Tutucusu 4">
            <a:extLst>
              <a:ext uri="{FF2B5EF4-FFF2-40B4-BE49-F238E27FC236}">
                <a16:creationId xmlns:a16="http://schemas.microsoft.com/office/drawing/2014/main" id="{F0601F3E-8242-08D0-30A2-B548D203A860}"/>
              </a:ext>
            </a:extLst>
          </p:cNvPr>
          <p:cNvSpPr>
            <a:spLocks noGrp="1"/>
          </p:cNvSpPr>
          <p:nvPr>
            <p:ph type="ftr" sz="quarter" idx="11"/>
          </p:nvPr>
        </p:nvSpPr>
        <p:spPr/>
        <p:txBody>
          <a:bodyPr/>
          <a:lstStyle/>
          <a:p>
            <a:r>
              <a:rPr lang="en-US"/>
              <a:t>Dr. Fuat Demirci</a:t>
            </a:r>
          </a:p>
        </p:txBody>
      </p:sp>
      <p:sp>
        <p:nvSpPr>
          <p:cNvPr id="6" name="Slayt Numarası Yer Tutucusu 5">
            <a:extLst>
              <a:ext uri="{FF2B5EF4-FFF2-40B4-BE49-F238E27FC236}">
                <a16:creationId xmlns:a16="http://schemas.microsoft.com/office/drawing/2014/main" id="{795541C9-8509-D25F-D856-E484D0768767}"/>
              </a:ext>
            </a:extLst>
          </p:cNvPr>
          <p:cNvSpPr>
            <a:spLocks noGrp="1"/>
          </p:cNvSpPr>
          <p:nvPr>
            <p:ph type="sldNum" sz="quarter" idx="12"/>
          </p:nvPr>
        </p:nvSpPr>
        <p:spPr/>
        <p:txBody>
          <a:bodyPr/>
          <a:lstStyle/>
          <a:p>
            <a:fld id="{C8948523-D1C4-AF46-96CD-67AD31957698}" type="slidenum">
              <a:rPr lang="en-US" smtClean="0"/>
              <a:t>9</a:t>
            </a:fld>
            <a:endParaRPr lang="en-US"/>
          </a:p>
        </p:txBody>
      </p:sp>
    </p:spTree>
    <p:extLst>
      <p:ext uri="{BB962C8B-B14F-4D97-AF65-F5344CB8AC3E}">
        <p14:creationId xmlns:p14="http://schemas.microsoft.com/office/powerpoint/2010/main" val="213180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7D5B5B-FFC0-5D4E-8C50-132431178B3C}"/>
              </a:ext>
            </a:extLst>
          </p:cNvPr>
          <p:cNvSpPr>
            <a:spLocks noGrp="1"/>
          </p:cNvSpPr>
          <p:nvPr>
            <p:ph type="title"/>
          </p:nvPr>
        </p:nvSpPr>
        <p:spPr/>
        <p:txBody>
          <a:bodyPr/>
          <a:lstStyle/>
          <a:p>
            <a:r>
              <a:rPr lang="en-US" dirty="0"/>
              <a:t>Self Retaining Support (SRS) implant</a:t>
            </a:r>
          </a:p>
        </p:txBody>
      </p:sp>
      <p:pic>
        <p:nvPicPr>
          <p:cNvPr id="8" name="İçerik Yer Tutucusu 7">
            <a:extLst>
              <a:ext uri="{FF2B5EF4-FFF2-40B4-BE49-F238E27FC236}">
                <a16:creationId xmlns:a16="http://schemas.microsoft.com/office/drawing/2014/main" id="{48488447-03E2-9244-8B86-172F87478AAB}"/>
              </a:ext>
            </a:extLst>
          </p:cNvPr>
          <p:cNvPicPr>
            <a:picLocks noGrp="1" noChangeAspect="1"/>
          </p:cNvPicPr>
          <p:nvPr>
            <p:ph idx="1"/>
          </p:nvPr>
        </p:nvPicPr>
        <p:blipFill>
          <a:blip r:embed="rId2"/>
          <a:stretch>
            <a:fillRect/>
          </a:stretch>
        </p:blipFill>
        <p:spPr>
          <a:xfrm>
            <a:off x="1400175" y="1786403"/>
            <a:ext cx="6400800" cy="4706471"/>
          </a:xfrm>
        </p:spPr>
      </p:pic>
      <p:sp>
        <p:nvSpPr>
          <p:cNvPr id="4" name="Veri Yer Tutucusu 3">
            <a:extLst>
              <a:ext uri="{FF2B5EF4-FFF2-40B4-BE49-F238E27FC236}">
                <a16:creationId xmlns:a16="http://schemas.microsoft.com/office/drawing/2014/main" id="{12D985F3-DE3A-9449-A766-14CD7EAAFCC0}"/>
              </a:ext>
            </a:extLst>
          </p:cNvPr>
          <p:cNvSpPr>
            <a:spLocks noGrp="1"/>
          </p:cNvSpPr>
          <p:nvPr>
            <p:ph type="dt" sz="half" idx="10"/>
          </p:nvPr>
        </p:nvSpPr>
        <p:spPr/>
        <p:txBody>
          <a:bodyPr/>
          <a:lstStyle/>
          <a:p>
            <a:endParaRPr lang="en-US"/>
          </a:p>
        </p:txBody>
      </p:sp>
      <p:sp>
        <p:nvSpPr>
          <p:cNvPr id="6" name="Slayt Numarası Yer Tutucusu 5">
            <a:extLst>
              <a:ext uri="{FF2B5EF4-FFF2-40B4-BE49-F238E27FC236}">
                <a16:creationId xmlns:a16="http://schemas.microsoft.com/office/drawing/2014/main" id="{BDB049C9-A74F-1B4B-A969-C52FBB3FAD80}"/>
              </a:ext>
            </a:extLst>
          </p:cNvPr>
          <p:cNvSpPr>
            <a:spLocks noGrp="1"/>
          </p:cNvSpPr>
          <p:nvPr>
            <p:ph type="sldNum" sz="quarter" idx="12"/>
          </p:nvPr>
        </p:nvSpPr>
        <p:spPr/>
        <p:txBody>
          <a:bodyPr/>
          <a:lstStyle/>
          <a:p>
            <a:fld id="{C8948523-D1C4-AF46-96CD-67AD31957698}" type="slidenum">
              <a:rPr lang="en-US" smtClean="0"/>
              <a:t>10</a:t>
            </a:fld>
            <a:endParaRPr lang="en-US"/>
          </a:p>
        </p:txBody>
      </p:sp>
      <p:sp>
        <p:nvSpPr>
          <p:cNvPr id="3" name="Alt Bilgi Yer Tutucusu 2">
            <a:extLst>
              <a:ext uri="{FF2B5EF4-FFF2-40B4-BE49-F238E27FC236}">
                <a16:creationId xmlns:a16="http://schemas.microsoft.com/office/drawing/2014/main" id="{CB8E95BA-3BB5-4687-8C09-325CE6F45F78}"/>
              </a:ext>
            </a:extLst>
          </p:cNvPr>
          <p:cNvSpPr>
            <a:spLocks noGrp="1"/>
          </p:cNvSpPr>
          <p:nvPr>
            <p:ph type="ftr" sz="quarter" idx="11"/>
          </p:nvPr>
        </p:nvSpPr>
        <p:spPr/>
        <p:txBody>
          <a:bodyPr/>
          <a:lstStyle/>
          <a:p>
            <a:r>
              <a:rPr lang="en-US"/>
              <a:t>Dr. Fuat Demirci</a:t>
            </a:r>
          </a:p>
        </p:txBody>
      </p:sp>
    </p:spTree>
    <p:extLst>
      <p:ext uri="{BB962C8B-B14F-4D97-AF65-F5344CB8AC3E}">
        <p14:creationId xmlns:p14="http://schemas.microsoft.com/office/powerpoint/2010/main" val="264313362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34746</TotalTime>
  <Words>1608</Words>
  <Application>Microsoft Office PowerPoint</Application>
  <PresentationFormat>Ekran Gösterisi (4:3)</PresentationFormat>
  <Paragraphs>250</Paragraphs>
  <Slides>31</Slides>
  <Notes>5</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2</vt:i4>
      </vt:variant>
      <vt:variant>
        <vt:lpstr>Slayt Başlıkları</vt:lpstr>
      </vt:variant>
      <vt:variant>
        <vt:i4>31</vt:i4>
      </vt:variant>
    </vt:vector>
  </HeadingPairs>
  <TitlesOfParts>
    <vt:vector size="39" baseType="lpstr">
      <vt:lpstr>Arial</vt:lpstr>
      <vt:lpstr>Calibri</vt:lpstr>
      <vt:lpstr>Calibri Light</vt:lpstr>
      <vt:lpstr>Merriweather</vt:lpstr>
      <vt:lpstr>MyriadPro</vt:lpstr>
      <vt:lpstr>Office Teması</vt:lpstr>
      <vt:lpstr>Bitmap Image</vt:lpstr>
      <vt:lpstr>Image</vt:lpstr>
      <vt:lpstr>Apikal ve ön duvar prolapsusunda neden meş  yapalım</vt:lpstr>
      <vt:lpstr>  FDA 2019 Panel</vt:lpstr>
      <vt:lpstr>FDA 2019</vt:lpstr>
      <vt:lpstr>EU/ SCENIHR (FDA benzeri kuruluş)</vt:lpstr>
      <vt:lpstr>SCENIHR kararları</vt:lpstr>
      <vt:lpstr>Self Retaining Support (SRS) implant</vt:lpstr>
      <vt:lpstr>Self Retaining Support (SRS) implant</vt:lpstr>
      <vt:lpstr>SRS implantın yolculuğu</vt:lpstr>
      <vt:lpstr>Self Retaining Support (SRS) implant</vt:lpstr>
      <vt:lpstr>Self Retaining Support (SRS) implant</vt:lpstr>
      <vt:lpstr>Self Retaining Support (SRS) implant</vt:lpstr>
      <vt:lpstr>Self Retaining Support (SRS) implant</vt:lpstr>
      <vt:lpstr>Self Retaining Support (SRS) implant</vt:lpstr>
      <vt:lpstr>Self Retaining Support (SRS) implant</vt:lpstr>
      <vt:lpstr>SRS ultrasonda görünüm</vt:lpstr>
      <vt:lpstr>SRS implant vs. Klasik TVM</vt:lpstr>
      <vt:lpstr>Self Retaining Support (SRS) implant</vt:lpstr>
      <vt:lpstr> Vajina ön duvar defekt alanları</vt:lpstr>
      <vt:lpstr>PowerPoint Sunusu</vt:lpstr>
      <vt:lpstr>Vajina ön duvar defekteleri</vt:lpstr>
      <vt:lpstr>Santral sistosel/Paravajinal defect  (PVD’i düzeltme zorunluluğu)</vt:lpstr>
      <vt:lpstr> SRS implant operasyonu</vt:lpstr>
      <vt:lpstr>Self Retaining Support (SRS) implant</vt:lpstr>
      <vt:lpstr>Self Retaining Support (SRS) implant</vt:lpstr>
      <vt:lpstr>Self Retaining Support (SRS) implant</vt:lpstr>
      <vt:lpstr>SRS implant vs. Klasik meşler</vt:lpstr>
      <vt:lpstr>Sonuç</vt:lpstr>
      <vt:lpstr>Koparılan fırtınaya karşın meş kullanımı artmaktadır!!!! Uygulama yolu değişmiştir</vt:lpstr>
      <vt:lpstr>Neden SRS implant?</vt:lpstr>
      <vt:lpstr>  SRS implant Operasyonu</vt:lpstr>
      <vt:lpstr>Detay için: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Fuat Demirci</dc:creator>
  <cp:lastModifiedBy>Samet Uzun | Atak Cerrahi</cp:lastModifiedBy>
  <cp:revision>34</cp:revision>
  <dcterms:created xsi:type="dcterms:W3CDTF">2022-05-09T11:05:51Z</dcterms:created>
  <dcterms:modified xsi:type="dcterms:W3CDTF">2025-01-16T08:18:29Z</dcterms:modified>
</cp:coreProperties>
</file>